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309" r:id="rId5"/>
    <p:sldId id="262" r:id="rId6"/>
    <p:sldId id="284" r:id="rId7"/>
    <p:sldId id="312" r:id="rId8"/>
    <p:sldId id="306" r:id="rId9"/>
    <p:sldId id="297" r:id="rId10"/>
    <p:sldId id="268" r:id="rId11"/>
    <p:sldId id="313" r:id="rId12"/>
    <p:sldId id="269" r:id="rId13"/>
    <p:sldId id="314" r:id="rId14"/>
    <p:sldId id="315" r:id="rId15"/>
    <p:sldId id="298" r:id="rId16"/>
    <p:sldId id="317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8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-1836" y="-1482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g>
</file>

<file path=ppt/media/image3.jpeg>
</file>

<file path=ppt/media/image4.png>
</file>

<file path=ppt/media/image5.jpeg>
</file>

<file path=ppt/media/image6.jpe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1247D-63D3-445E-95CB-500797CE8830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8B28C-9BE0-4519-AD20-E7172D5B3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031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B47C2-2211-4EFF-9A7E-7D0C7CC6ADF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6942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743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561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0382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344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9000">
                <a:schemeClr val="tx1">
                  <a:alpha val="60000"/>
                </a:schemeClr>
              </a:gs>
              <a:gs pos="47000">
                <a:schemeClr val="tx1"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8475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815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534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825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280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74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5782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509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829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383B-B2D4-4616-AAAD-8FDFA88A507E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2C3C86-BF81-436C-8FE4-47465D0102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50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0" b="21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1430991" y="2501037"/>
            <a:ext cx="93300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 smtClean="0">
                <a:solidFill>
                  <a:srgbClr val="FFC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REITs-</a:t>
            </a:r>
            <a:r>
              <a:rPr lang="zh-CN" altLang="en-US" sz="6000" dirty="0" smtClean="0">
                <a:solidFill>
                  <a:srgbClr val="FFC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花旗财富</a:t>
            </a:r>
            <a:endParaRPr lang="zh-CN" altLang="en-US" sz="6000" dirty="0">
              <a:solidFill>
                <a:srgbClr val="FFC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5729325" y="1745867"/>
            <a:ext cx="733350" cy="529143"/>
          </a:xfrm>
          <a:custGeom>
            <a:avLst/>
            <a:gdLst>
              <a:gd name="T0" fmla="*/ 1729 w 1807"/>
              <a:gd name="T1" fmla="*/ 0 h 1303"/>
              <a:gd name="T2" fmla="*/ 1124 w 1807"/>
              <a:gd name="T3" fmla="*/ 0 h 1303"/>
              <a:gd name="T4" fmla="*/ 1045 w 1807"/>
              <a:gd name="T5" fmla="*/ 53 h 1303"/>
              <a:gd name="T6" fmla="*/ 794 w 1807"/>
              <a:gd name="T7" fmla="*/ 592 h 1303"/>
              <a:gd name="T8" fmla="*/ 644 w 1807"/>
              <a:gd name="T9" fmla="*/ 914 h 1303"/>
              <a:gd name="T10" fmla="*/ 617 w 1807"/>
              <a:gd name="T11" fmla="*/ 913 h 1303"/>
              <a:gd name="T12" fmla="*/ 300 w 1807"/>
              <a:gd name="T13" fmla="*/ 237 h 1303"/>
              <a:gd name="T14" fmla="*/ 317 w 1807"/>
              <a:gd name="T15" fmla="*/ 209 h 1303"/>
              <a:gd name="T16" fmla="*/ 569 w 1807"/>
              <a:gd name="T17" fmla="*/ 209 h 1303"/>
              <a:gd name="T18" fmla="*/ 614 w 1807"/>
              <a:gd name="T19" fmla="*/ 236 h 1303"/>
              <a:gd name="T20" fmla="*/ 756 w 1807"/>
              <a:gd name="T21" fmla="*/ 543 h 1303"/>
              <a:gd name="T22" fmla="*/ 873 w 1807"/>
              <a:gd name="T23" fmla="*/ 292 h 1303"/>
              <a:gd name="T24" fmla="*/ 761 w 1807"/>
              <a:gd name="T25" fmla="*/ 53 h 1303"/>
              <a:gd name="T26" fmla="*/ 682 w 1807"/>
              <a:gd name="T27" fmla="*/ 0 h 1303"/>
              <a:gd name="T28" fmla="*/ 78 w 1807"/>
              <a:gd name="T29" fmla="*/ 0 h 1303"/>
              <a:gd name="T30" fmla="*/ 0 w 1807"/>
              <a:gd name="T31" fmla="*/ 81 h 1303"/>
              <a:gd name="T32" fmla="*/ 4 w 1807"/>
              <a:gd name="T33" fmla="*/ 108 h 1303"/>
              <a:gd name="T34" fmla="*/ 538 w 1807"/>
              <a:gd name="T35" fmla="*/ 1246 h 1303"/>
              <a:gd name="T36" fmla="*/ 539 w 1807"/>
              <a:gd name="T37" fmla="*/ 1246 h 1303"/>
              <a:gd name="T38" fmla="*/ 630 w 1807"/>
              <a:gd name="T39" fmla="*/ 1303 h 1303"/>
              <a:gd name="T40" fmla="*/ 721 w 1807"/>
              <a:gd name="T41" fmla="*/ 1246 h 1303"/>
              <a:gd name="T42" fmla="*/ 722 w 1807"/>
              <a:gd name="T43" fmla="*/ 1246 h 1303"/>
              <a:gd name="T44" fmla="*/ 903 w 1807"/>
              <a:gd name="T45" fmla="*/ 857 h 1303"/>
              <a:gd name="T46" fmla="*/ 1192 w 1807"/>
              <a:gd name="T47" fmla="*/ 237 h 1303"/>
              <a:gd name="T48" fmla="*/ 1237 w 1807"/>
              <a:gd name="T49" fmla="*/ 209 h 1303"/>
              <a:gd name="T50" fmla="*/ 1489 w 1807"/>
              <a:gd name="T51" fmla="*/ 208 h 1303"/>
              <a:gd name="T52" fmla="*/ 1507 w 1807"/>
              <a:gd name="T53" fmla="*/ 237 h 1303"/>
              <a:gd name="T54" fmla="*/ 1190 w 1807"/>
              <a:gd name="T55" fmla="*/ 913 h 1303"/>
              <a:gd name="T56" fmla="*/ 1162 w 1807"/>
              <a:gd name="T57" fmla="*/ 914 h 1303"/>
              <a:gd name="T58" fmla="*/ 1050 w 1807"/>
              <a:gd name="T59" fmla="*/ 674 h 1303"/>
              <a:gd name="T60" fmla="*/ 934 w 1807"/>
              <a:gd name="T61" fmla="*/ 923 h 1303"/>
              <a:gd name="T62" fmla="*/ 1085 w 1807"/>
              <a:gd name="T63" fmla="*/ 1246 h 1303"/>
              <a:gd name="T64" fmla="*/ 1085 w 1807"/>
              <a:gd name="T65" fmla="*/ 1246 h 1303"/>
              <a:gd name="T66" fmla="*/ 1176 w 1807"/>
              <a:gd name="T67" fmla="*/ 1303 h 1303"/>
              <a:gd name="T68" fmla="*/ 1268 w 1807"/>
              <a:gd name="T69" fmla="*/ 1246 h 1303"/>
              <a:gd name="T70" fmla="*/ 1269 w 1807"/>
              <a:gd name="T71" fmla="*/ 1246 h 1303"/>
              <a:gd name="T72" fmla="*/ 1802 w 1807"/>
              <a:gd name="T73" fmla="*/ 108 h 1303"/>
              <a:gd name="T74" fmla="*/ 1807 w 1807"/>
              <a:gd name="T75" fmla="*/ 81 h 1303"/>
              <a:gd name="T76" fmla="*/ 1729 w 1807"/>
              <a:gd name="T77" fmla="*/ 0 h 1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07" h="1303">
                <a:moveTo>
                  <a:pt x="1729" y="0"/>
                </a:moveTo>
                <a:cubicBezTo>
                  <a:pt x="1124" y="0"/>
                  <a:pt x="1124" y="0"/>
                  <a:pt x="1124" y="0"/>
                </a:cubicBezTo>
                <a:cubicBezTo>
                  <a:pt x="1089" y="2"/>
                  <a:pt x="1059" y="23"/>
                  <a:pt x="1045" y="53"/>
                </a:cubicBezTo>
                <a:cubicBezTo>
                  <a:pt x="794" y="592"/>
                  <a:pt x="794" y="592"/>
                  <a:pt x="794" y="592"/>
                </a:cubicBezTo>
                <a:cubicBezTo>
                  <a:pt x="644" y="914"/>
                  <a:pt x="644" y="914"/>
                  <a:pt x="644" y="914"/>
                </a:cubicBezTo>
                <a:cubicBezTo>
                  <a:pt x="630" y="940"/>
                  <a:pt x="617" y="913"/>
                  <a:pt x="617" y="913"/>
                </a:cubicBezTo>
                <a:cubicBezTo>
                  <a:pt x="300" y="237"/>
                  <a:pt x="300" y="237"/>
                  <a:pt x="300" y="237"/>
                </a:cubicBezTo>
                <a:cubicBezTo>
                  <a:pt x="300" y="237"/>
                  <a:pt x="288" y="209"/>
                  <a:pt x="317" y="209"/>
                </a:cubicBezTo>
                <a:cubicBezTo>
                  <a:pt x="347" y="209"/>
                  <a:pt x="549" y="209"/>
                  <a:pt x="569" y="209"/>
                </a:cubicBezTo>
                <a:cubicBezTo>
                  <a:pt x="599" y="209"/>
                  <a:pt x="614" y="236"/>
                  <a:pt x="614" y="236"/>
                </a:cubicBezTo>
                <a:cubicBezTo>
                  <a:pt x="756" y="543"/>
                  <a:pt x="756" y="543"/>
                  <a:pt x="756" y="543"/>
                </a:cubicBezTo>
                <a:cubicBezTo>
                  <a:pt x="873" y="292"/>
                  <a:pt x="873" y="292"/>
                  <a:pt x="873" y="292"/>
                </a:cubicBezTo>
                <a:cubicBezTo>
                  <a:pt x="761" y="53"/>
                  <a:pt x="761" y="53"/>
                  <a:pt x="761" y="53"/>
                </a:cubicBezTo>
                <a:cubicBezTo>
                  <a:pt x="747" y="23"/>
                  <a:pt x="717" y="2"/>
                  <a:pt x="682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34" y="2"/>
                  <a:pt x="0" y="37"/>
                  <a:pt x="0" y="81"/>
                </a:cubicBezTo>
                <a:cubicBezTo>
                  <a:pt x="0" y="91"/>
                  <a:pt x="2" y="99"/>
                  <a:pt x="4" y="108"/>
                </a:cubicBezTo>
                <a:cubicBezTo>
                  <a:pt x="538" y="1246"/>
                  <a:pt x="538" y="1246"/>
                  <a:pt x="538" y="1246"/>
                </a:cubicBezTo>
                <a:cubicBezTo>
                  <a:pt x="539" y="1246"/>
                  <a:pt x="539" y="1246"/>
                  <a:pt x="539" y="1246"/>
                </a:cubicBezTo>
                <a:cubicBezTo>
                  <a:pt x="556" y="1280"/>
                  <a:pt x="590" y="1303"/>
                  <a:pt x="630" y="1303"/>
                </a:cubicBezTo>
                <a:cubicBezTo>
                  <a:pt x="670" y="1303"/>
                  <a:pt x="704" y="1280"/>
                  <a:pt x="721" y="1246"/>
                </a:cubicBezTo>
                <a:cubicBezTo>
                  <a:pt x="722" y="1246"/>
                  <a:pt x="722" y="1246"/>
                  <a:pt x="722" y="1246"/>
                </a:cubicBezTo>
                <a:cubicBezTo>
                  <a:pt x="903" y="857"/>
                  <a:pt x="903" y="857"/>
                  <a:pt x="903" y="857"/>
                </a:cubicBezTo>
                <a:cubicBezTo>
                  <a:pt x="1192" y="237"/>
                  <a:pt x="1192" y="237"/>
                  <a:pt x="1192" y="237"/>
                </a:cubicBezTo>
                <a:cubicBezTo>
                  <a:pt x="1192" y="237"/>
                  <a:pt x="1207" y="209"/>
                  <a:pt x="1237" y="209"/>
                </a:cubicBezTo>
                <a:cubicBezTo>
                  <a:pt x="1258" y="209"/>
                  <a:pt x="1459" y="208"/>
                  <a:pt x="1489" y="208"/>
                </a:cubicBezTo>
                <a:cubicBezTo>
                  <a:pt x="1519" y="208"/>
                  <a:pt x="1507" y="237"/>
                  <a:pt x="1507" y="237"/>
                </a:cubicBezTo>
                <a:cubicBezTo>
                  <a:pt x="1190" y="913"/>
                  <a:pt x="1190" y="913"/>
                  <a:pt x="1190" y="913"/>
                </a:cubicBezTo>
                <a:cubicBezTo>
                  <a:pt x="1190" y="913"/>
                  <a:pt x="1176" y="940"/>
                  <a:pt x="1162" y="914"/>
                </a:cubicBezTo>
                <a:cubicBezTo>
                  <a:pt x="1050" y="674"/>
                  <a:pt x="1050" y="674"/>
                  <a:pt x="1050" y="674"/>
                </a:cubicBezTo>
                <a:cubicBezTo>
                  <a:pt x="934" y="923"/>
                  <a:pt x="934" y="923"/>
                  <a:pt x="934" y="923"/>
                </a:cubicBezTo>
                <a:cubicBezTo>
                  <a:pt x="1085" y="1246"/>
                  <a:pt x="1085" y="1246"/>
                  <a:pt x="1085" y="1246"/>
                </a:cubicBezTo>
                <a:cubicBezTo>
                  <a:pt x="1085" y="1246"/>
                  <a:pt x="1085" y="1246"/>
                  <a:pt x="1085" y="1246"/>
                </a:cubicBezTo>
                <a:cubicBezTo>
                  <a:pt x="1103" y="1280"/>
                  <a:pt x="1137" y="1303"/>
                  <a:pt x="1176" y="1303"/>
                </a:cubicBezTo>
                <a:cubicBezTo>
                  <a:pt x="1216" y="1303"/>
                  <a:pt x="1250" y="1280"/>
                  <a:pt x="1268" y="1246"/>
                </a:cubicBezTo>
                <a:cubicBezTo>
                  <a:pt x="1269" y="1246"/>
                  <a:pt x="1269" y="1246"/>
                  <a:pt x="1269" y="1246"/>
                </a:cubicBezTo>
                <a:cubicBezTo>
                  <a:pt x="1802" y="108"/>
                  <a:pt x="1802" y="108"/>
                  <a:pt x="1802" y="108"/>
                </a:cubicBezTo>
                <a:cubicBezTo>
                  <a:pt x="1805" y="99"/>
                  <a:pt x="1807" y="91"/>
                  <a:pt x="1807" y="81"/>
                </a:cubicBezTo>
                <a:cubicBezTo>
                  <a:pt x="1807" y="37"/>
                  <a:pt x="1772" y="2"/>
                  <a:pt x="1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2877312" y="3388073"/>
            <a:ext cx="6437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创新大人赛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项目展示（中文）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4152122" y="4336112"/>
            <a:ext cx="1577203" cy="44527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067542" y="4327919"/>
            <a:ext cx="1746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业务创新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6462675" y="4292396"/>
            <a:ext cx="1292352" cy="461665"/>
            <a:chOff x="4547616" y="4185115"/>
            <a:chExt cx="1292352" cy="461665"/>
          </a:xfrm>
        </p:grpSpPr>
        <p:sp>
          <p:nvSpPr>
            <p:cNvPr id="17" name="出自【趣你的PPT】(微信:qunideppt)：最优质的PPT资源库"/>
            <p:cNvSpPr/>
            <p:nvPr/>
          </p:nvSpPr>
          <p:spPr>
            <a:xfrm>
              <a:off x="4547616" y="4185854"/>
              <a:ext cx="1292352" cy="44527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4547616" y="4185115"/>
              <a:ext cx="128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10/10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726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35出自【趣你的PPT】(微信:qunideppt)：最优质的PPT资源库"/>
          <p:cNvGrpSpPr/>
          <p:nvPr/>
        </p:nvGrpSpPr>
        <p:grpSpPr>
          <a:xfrm>
            <a:off x="1026584" y="3634376"/>
            <a:ext cx="2151288" cy="460856"/>
            <a:chOff x="769938" y="2456536"/>
            <a:chExt cx="1613466" cy="345642"/>
          </a:xfrm>
        </p:grpSpPr>
        <p:sp>
          <p:nvSpPr>
            <p:cNvPr id="47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2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57" name="Group 36出自【趣你的PPT】(微信:qunideppt)：最优质的PPT资源库"/>
          <p:cNvGrpSpPr/>
          <p:nvPr/>
        </p:nvGrpSpPr>
        <p:grpSpPr>
          <a:xfrm>
            <a:off x="3014541" y="3634376"/>
            <a:ext cx="2151288" cy="460856"/>
            <a:chOff x="769938" y="2456536"/>
            <a:chExt cx="1613466" cy="345642"/>
          </a:xfrm>
        </p:grpSpPr>
        <p:sp>
          <p:nvSpPr>
            <p:cNvPr id="62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63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64" name="Group 40出自【趣你的PPT】(微信:qunideppt)：最优质的PPT资源库"/>
          <p:cNvGrpSpPr/>
          <p:nvPr/>
        </p:nvGrpSpPr>
        <p:grpSpPr>
          <a:xfrm>
            <a:off x="5002499" y="3634376"/>
            <a:ext cx="2151288" cy="460856"/>
            <a:chOff x="769938" y="2456536"/>
            <a:chExt cx="1613466" cy="345642"/>
          </a:xfrm>
        </p:grpSpPr>
        <p:sp>
          <p:nvSpPr>
            <p:cNvPr id="69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0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71" name="Group 43出自【趣你的PPT】(微信:qunideppt)：最优质的PPT资源库"/>
          <p:cNvGrpSpPr/>
          <p:nvPr/>
        </p:nvGrpSpPr>
        <p:grpSpPr>
          <a:xfrm>
            <a:off x="6990456" y="3634376"/>
            <a:ext cx="2151288" cy="460856"/>
            <a:chOff x="769938" y="2456536"/>
            <a:chExt cx="1613466" cy="34564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2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3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74" name="Group 49出自【趣你的PPT】(微信:qunideppt)：最优质的PPT资源库"/>
          <p:cNvGrpSpPr/>
          <p:nvPr/>
        </p:nvGrpSpPr>
        <p:grpSpPr>
          <a:xfrm>
            <a:off x="8978415" y="3634376"/>
            <a:ext cx="2151288" cy="460856"/>
            <a:chOff x="769938" y="2456536"/>
            <a:chExt cx="1613466" cy="345642"/>
          </a:xfrm>
        </p:grpSpPr>
        <p:sp>
          <p:nvSpPr>
            <p:cNvPr id="75" name="出自【趣你的PPT】(微信:qunideppt)：最优质的PPT资源库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6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77" name="出自【趣你的PPT】(微信:qunideppt)：最优质的PPT资源库"/>
          <p:cNvSpPr txBox="1"/>
          <p:nvPr/>
        </p:nvSpPr>
        <p:spPr>
          <a:xfrm>
            <a:off x="1755207" y="4213111"/>
            <a:ext cx="551433" cy="32823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altLang="zh-CN" sz="2133" dirty="0" smtClean="0">
                <a:solidFill>
                  <a:srgbClr val="FFC000"/>
                </a:solidFill>
              </a:rPr>
              <a:t>2018</a:t>
            </a:r>
            <a:endParaRPr lang="en-US" sz="2133" dirty="0">
              <a:solidFill>
                <a:srgbClr val="FFC000"/>
              </a:solidFill>
            </a:endParaRP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>
            <a:off x="3787946" y="3241987"/>
            <a:ext cx="551433" cy="32823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altLang="zh-CN" sz="2133" dirty="0" smtClean="0">
                <a:solidFill>
                  <a:srgbClr val="262626"/>
                </a:solidFill>
              </a:rPr>
              <a:t>2019</a:t>
            </a:r>
            <a:endParaRPr lang="en-US" sz="2133" dirty="0">
              <a:solidFill>
                <a:srgbClr val="262626"/>
              </a:solidFill>
            </a:endParaRPr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5799913" y="4213111"/>
            <a:ext cx="551433" cy="32823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altLang="zh-CN" sz="2133" dirty="0" smtClean="0">
                <a:solidFill>
                  <a:srgbClr val="FFC000"/>
                </a:solidFill>
              </a:rPr>
              <a:t>2020</a:t>
            </a:r>
            <a:endParaRPr lang="en-US" sz="2133" dirty="0">
              <a:solidFill>
                <a:srgbClr val="FFC000"/>
              </a:solidFill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7777214" y="3241987"/>
            <a:ext cx="551433" cy="32823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altLang="zh-CN" sz="2133" dirty="0" smtClean="0">
                <a:solidFill>
                  <a:srgbClr val="262626"/>
                </a:solidFill>
              </a:rPr>
              <a:t>2021</a:t>
            </a:r>
            <a:endParaRPr lang="en-US" sz="2133" dirty="0">
              <a:solidFill>
                <a:srgbClr val="262626"/>
              </a:solidFill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9659801" y="4213111"/>
            <a:ext cx="822341" cy="328231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zh-CN" altLang="en-US" sz="2133" dirty="0" smtClean="0">
                <a:solidFill>
                  <a:srgbClr val="FFC000"/>
                </a:solidFill>
              </a:rPr>
              <a:t>。。。</a:t>
            </a:r>
            <a:endParaRPr lang="en-US" sz="2133" dirty="0">
              <a:solidFill>
                <a:srgbClr val="FFC000"/>
              </a:solidFill>
            </a:endParaRPr>
          </a:p>
        </p:txBody>
      </p:sp>
      <p:cxnSp>
        <p:nvCxnSpPr>
          <p:cNvPr id="82" name="出自【趣你的PPT】(微信:qunideppt)：最优质的PPT资源库"/>
          <p:cNvCxnSpPr/>
          <p:nvPr/>
        </p:nvCxnSpPr>
        <p:spPr>
          <a:xfrm flipH="1">
            <a:off x="2099288" y="3043973"/>
            <a:ext cx="1" cy="819864"/>
          </a:xfrm>
          <a:prstGeom prst="line">
            <a:avLst/>
          </a:prstGeom>
          <a:ln w="19050"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出自【趣你的PPT】(微信:qunideppt)：最优质的PPT资源库"/>
          <p:cNvCxnSpPr/>
          <p:nvPr/>
        </p:nvCxnSpPr>
        <p:spPr>
          <a:xfrm flipH="1">
            <a:off x="6078792" y="3037623"/>
            <a:ext cx="1" cy="819864"/>
          </a:xfrm>
          <a:prstGeom prst="line">
            <a:avLst/>
          </a:prstGeom>
          <a:ln w="19050"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出自【趣你的PPT】(微信:qunideppt)：最优质的PPT资源库"/>
          <p:cNvCxnSpPr/>
          <p:nvPr/>
        </p:nvCxnSpPr>
        <p:spPr>
          <a:xfrm flipH="1">
            <a:off x="10051248" y="3037623"/>
            <a:ext cx="1" cy="819864"/>
          </a:xfrm>
          <a:prstGeom prst="line">
            <a:avLst/>
          </a:prstGeom>
          <a:ln w="19050"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出自【趣你的PPT】(微信:qunideppt)：最优质的PPT资源库"/>
          <p:cNvCxnSpPr/>
          <p:nvPr/>
        </p:nvCxnSpPr>
        <p:spPr>
          <a:xfrm flipV="1">
            <a:off x="4088247" y="3870187"/>
            <a:ext cx="0" cy="819864"/>
          </a:xfrm>
          <a:prstGeom prst="line">
            <a:avLst/>
          </a:prstGeom>
          <a:ln w="19050">
            <a:solidFill>
              <a:srgbClr val="40404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出自【趣你的PPT】(微信:qunideppt)：最优质的PPT资源库"/>
          <p:cNvCxnSpPr/>
          <p:nvPr/>
        </p:nvCxnSpPr>
        <p:spPr>
          <a:xfrm rot="10800000" flipH="1">
            <a:off x="8064481" y="3870187"/>
            <a:ext cx="1" cy="819864"/>
          </a:xfrm>
          <a:prstGeom prst="line">
            <a:avLst/>
          </a:prstGeom>
          <a:ln w="19050">
            <a:solidFill>
              <a:srgbClr val="40404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出自【趣你的PPT】(微信:qunideppt)：最优质的PPT资源库"/>
          <p:cNvSpPr txBox="1"/>
          <p:nvPr/>
        </p:nvSpPr>
        <p:spPr>
          <a:xfrm>
            <a:off x="1620553" y="4713416"/>
            <a:ext cx="820738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平台搭建</a:t>
            </a:r>
          </a:p>
        </p:txBody>
      </p:sp>
      <p:sp>
        <p:nvSpPr>
          <p:cNvPr id="89" name="出自【趣你的PPT】(微信:qunideppt)：最优质的PPT资源库"/>
          <p:cNvSpPr txBox="1"/>
          <p:nvPr/>
        </p:nvSpPr>
        <p:spPr>
          <a:xfrm>
            <a:off x="1026586" y="5003585"/>
            <a:ext cx="2008674" cy="36933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借助花旗集团业务部门，完成花旗理财产品平台的研发工作</a:t>
            </a:r>
          </a:p>
        </p:txBody>
      </p:sp>
      <p:sp>
        <p:nvSpPr>
          <p:cNvPr id="91" name="出自【趣你的PPT】(微信:qunideppt)：最优质的PPT资源库"/>
          <p:cNvSpPr txBox="1"/>
          <p:nvPr/>
        </p:nvSpPr>
        <p:spPr>
          <a:xfrm>
            <a:off x="5977543" y="4713416"/>
            <a:ext cx="222818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</a:p>
        </p:txBody>
      </p:sp>
      <p:sp>
        <p:nvSpPr>
          <p:cNvPr id="92" name="出自【趣你的PPT】(微信:qunideppt)：最优质的PPT资源库"/>
          <p:cNvSpPr txBox="1"/>
          <p:nvPr/>
        </p:nvSpPr>
        <p:spPr>
          <a:xfrm>
            <a:off x="5056734" y="5003585"/>
            <a:ext cx="2037788" cy="36933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的发展，完成对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的迁移，实现交易自动化</a:t>
            </a:r>
          </a:p>
        </p:txBody>
      </p:sp>
      <p:sp>
        <p:nvSpPr>
          <p:cNvPr id="94" name="出自【趣你的PPT】(微信:qunideppt)：最优质的PPT资源库"/>
          <p:cNvSpPr txBox="1"/>
          <p:nvPr/>
        </p:nvSpPr>
        <p:spPr>
          <a:xfrm>
            <a:off x="9746282" y="4713416"/>
            <a:ext cx="615553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渗透期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出自【趣你的PPT】(微信:qunideppt)：最优质的PPT资源库"/>
          <p:cNvSpPr txBox="1"/>
          <p:nvPr/>
        </p:nvSpPr>
        <p:spPr>
          <a:xfrm>
            <a:off x="9053334" y="5003585"/>
            <a:ext cx="2035273" cy="36933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积极发挥经验积累，渗透到各个产业</a:t>
            </a:r>
          </a:p>
        </p:txBody>
      </p:sp>
      <p:sp>
        <p:nvSpPr>
          <p:cNvPr id="97" name="出自【趣你的PPT】(微信:qunideppt)：最优质的PPT资源库"/>
          <p:cNvSpPr txBox="1"/>
          <p:nvPr/>
        </p:nvSpPr>
        <p:spPr>
          <a:xfrm>
            <a:off x="3831287" y="1830833"/>
            <a:ext cx="541237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REITs</a:t>
            </a:r>
            <a:endParaRPr lang="en-US" altLang="zh-CN" sz="1600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98" name="出自【趣你的PPT】(微信:qunideppt)：最优质的PPT资源库"/>
          <p:cNvSpPr txBox="1"/>
          <p:nvPr/>
        </p:nvSpPr>
        <p:spPr>
          <a:xfrm>
            <a:off x="3070939" y="2121002"/>
            <a:ext cx="1985444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REITs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为切入点，全面切入租凭行业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，并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通过平台完成资金的管理和销售</a:t>
            </a:r>
          </a:p>
          <a:p>
            <a:pPr algn="ctr"/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出自【趣你的PPT】(微信:qunideppt)：最优质的PPT资源库"/>
          <p:cNvSpPr txBox="1"/>
          <p:nvPr/>
        </p:nvSpPr>
        <p:spPr>
          <a:xfrm>
            <a:off x="7745148" y="1907642"/>
            <a:ext cx="615553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爆发期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出自【趣你的PPT】(微信:qunideppt)：最优质的PPT资源库"/>
          <p:cNvSpPr txBox="1"/>
          <p:nvPr/>
        </p:nvSpPr>
        <p:spPr>
          <a:xfrm>
            <a:off x="7058950" y="2197811"/>
            <a:ext cx="1987959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随着租凭行业的法律法规健全和市场化水平，实现平台的横向纵向发展</a:t>
            </a:r>
          </a:p>
        </p:txBody>
      </p:sp>
      <p:grpSp>
        <p:nvGrpSpPr>
          <p:cNvPr id="102" name="Group 101出自【趣你的PPT】(微信:qunideppt)：最优质的PPT资源库"/>
          <p:cNvGrpSpPr/>
          <p:nvPr/>
        </p:nvGrpSpPr>
        <p:grpSpPr>
          <a:xfrm>
            <a:off x="1726681" y="2144421"/>
            <a:ext cx="745215" cy="745215"/>
            <a:chOff x="1295010" y="1424373"/>
            <a:chExt cx="558911" cy="558911"/>
          </a:xfrm>
        </p:grpSpPr>
        <p:sp>
          <p:nvSpPr>
            <p:cNvPr id="103" name="出自【趣你的PPT】(微信:qunideppt)：最优质的PPT资源库"/>
            <p:cNvSpPr/>
            <p:nvPr/>
          </p:nvSpPr>
          <p:spPr>
            <a:xfrm rot="8100000">
              <a:off x="1295010" y="1424373"/>
              <a:ext cx="558911" cy="558911"/>
            </a:xfrm>
            <a:prstGeom prst="teardrop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20657" y="1575878"/>
              <a:ext cx="307301" cy="247823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105" name="Group 104出自【趣你的PPT】(微信:qunideppt)：最优质的PPT资源库"/>
          <p:cNvGrpSpPr/>
          <p:nvPr/>
        </p:nvGrpSpPr>
        <p:grpSpPr>
          <a:xfrm>
            <a:off x="5706185" y="2138070"/>
            <a:ext cx="745215" cy="745215"/>
            <a:chOff x="4279638" y="1419610"/>
            <a:chExt cx="558911" cy="558911"/>
          </a:xfrm>
        </p:grpSpPr>
        <p:sp>
          <p:nvSpPr>
            <p:cNvPr id="106" name="出自【趣你的PPT】(微信:qunideppt)：最优质的PPT资源库"/>
            <p:cNvSpPr/>
            <p:nvPr/>
          </p:nvSpPr>
          <p:spPr>
            <a:xfrm rot="8100000">
              <a:off x="4279638" y="1419610"/>
              <a:ext cx="558911" cy="558911"/>
            </a:xfrm>
            <a:prstGeom prst="teardrop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33364" y="1598738"/>
              <a:ext cx="266700" cy="200025"/>
            </a:xfrm>
            <a:custGeom>
              <a:avLst/>
              <a:gdLst/>
              <a:ahLst/>
              <a:cxnLst>
                <a:cxn ang="0">
                  <a:pos x="168" y="126"/>
                </a:cxn>
                <a:cxn ang="0">
                  <a:pos x="0" y="126"/>
                </a:cxn>
                <a:cxn ang="0">
                  <a:pos x="0" y="0"/>
                </a:cxn>
                <a:cxn ang="0">
                  <a:pos x="10" y="0"/>
                </a:cxn>
                <a:cxn ang="0">
                  <a:pos x="10" y="115"/>
                </a:cxn>
                <a:cxn ang="0">
                  <a:pos x="168" y="115"/>
                </a:cxn>
                <a:cxn ang="0">
                  <a:pos x="168" y="126"/>
                </a:cxn>
                <a:cxn ang="0">
                  <a:pos x="54" y="104"/>
                </a:cxn>
                <a:cxn ang="0">
                  <a:pos x="32" y="104"/>
                </a:cxn>
                <a:cxn ang="0">
                  <a:pos x="32" y="63"/>
                </a:cxn>
                <a:cxn ang="0">
                  <a:pos x="54" y="63"/>
                </a:cxn>
                <a:cxn ang="0">
                  <a:pos x="54" y="104"/>
                </a:cxn>
                <a:cxn ang="0">
                  <a:pos x="84" y="104"/>
                </a:cxn>
                <a:cxn ang="0">
                  <a:pos x="64" y="104"/>
                </a:cxn>
                <a:cxn ang="0">
                  <a:pos x="64" y="19"/>
                </a:cxn>
                <a:cxn ang="0">
                  <a:pos x="84" y="19"/>
                </a:cxn>
                <a:cxn ang="0">
                  <a:pos x="84" y="104"/>
                </a:cxn>
                <a:cxn ang="0">
                  <a:pos x="116" y="104"/>
                </a:cxn>
                <a:cxn ang="0">
                  <a:pos x="95" y="104"/>
                </a:cxn>
                <a:cxn ang="0">
                  <a:pos x="95" y="41"/>
                </a:cxn>
                <a:cxn ang="0">
                  <a:pos x="116" y="41"/>
                </a:cxn>
                <a:cxn ang="0">
                  <a:pos x="116" y="104"/>
                </a:cxn>
                <a:cxn ang="0">
                  <a:pos x="147" y="104"/>
                </a:cxn>
                <a:cxn ang="0">
                  <a:pos x="127" y="104"/>
                </a:cxn>
                <a:cxn ang="0">
                  <a:pos x="127" y="9"/>
                </a:cxn>
                <a:cxn ang="0">
                  <a:pos x="147" y="9"/>
                </a:cxn>
                <a:cxn ang="0">
                  <a:pos x="147" y="104"/>
                </a:cxn>
              </a:cxnLst>
              <a:rect l="0" t="0" r="r" b="b"/>
              <a:pathLst>
                <a:path w="168" h="126">
                  <a:moveTo>
                    <a:pt x="168" y="126"/>
                  </a:moveTo>
                  <a:lnTo>
                    <a:pt x="0" y="126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115"/>
                  </a:lnTo>
                  <a:lnTo>
                    <a:pt x="168" y="115"/>
                  </a:lnTo>
                  <a:lnTo>
                    <a:pt x="168" y="126"/>
                  </a:lnTo>
                  <a:close/>
                  <a:moveTo>
                    <a:pt x="54" y="104"/>
                  </a:moveTo>
                  <a:lnTo>
                    <a:pt x="32" y="104"/>
                  </a:lnTo>
                  <a:lnTo>
                    <a:pt x="32" y="63"/>
                  </a:lnTo>
                  <a:lnTo>
                    <a:pt x="54" y="63"/>
                  </a:lnTo>
                  <a:lnTo>
                    <a:pt x="54" y="104"/>
                  </a:lnTo>
                  <a:close/>
                  <a:moveTo>
                    <a:pt x="84" y="104"/>
                  </a:moveTo>
                  <a:lnTo>
                    <a:pt x="64" y="104"/>
                  </a:lnTo>
                  <a:lnTo>
                    <a:pt x="64" y="19"/>
                  </a:lnTo>
                  <a:lnTo>
                    <a:pt x="84" y="19"/>
                  </a:lnTo>
                  <a:lnTo>
                    <a:pt x="84" y="104"/>
                  </a:lnTo>
                  <a:close/>
                  <a:moveTo>
                    <a:pt x="116" y="104"/>
                  </a:moveTo>
                  <a:lnTo>
                    <a:pt x="95" y="104"/>
                  </a:lnTo>
                  <a:lnTo>
                    <a:pt x="95" y="41"/>
                  </a:lnTo>
                  <a:lnTo>
                    <a:pt x="116" y="41"/>
                  </a:lnTo>
                  <a:lnTo>
                    <a:pt x="116" y="104"/>
                  </a:lnTo>
                  <a:close/>
                  <a:moveTo>
                    <a:pt x="147" y="104"/>
                  </a:moveTo>
                  <a:lnTo>
                    <a:pt x="127" y="104"/>
                  </a:lnTo>
                  <a:lnTo>
                    <a:pt x="127" y="9"/>
                  </a:lnTo>
                  <a:lnTo>
                    <a:pt x="147" y="9"/>
                  </a:lnTo>
                  <a:lnTo>
                    <a:pt x="147" y="10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108" name="Group 107出自【趣你的PPT】(微信:qunideppt)：最优质的PPT资源库"/>
          <p:cNvGrpSpPr/>
          <p:nvPr/>
        </p:nvGrpSpPr>
        <p:grpSpPr>
          <a:xfrm>
            <a:off x="9678641" y="2138070"/>
            <a:ext cx="745215" cy="745215"/>
            <a:chOff x="7258980" y="1419610"/>
            <a:chExt cx="558911" cy="558911"/>
          </a:xfrm>
        </p:grpSpPr>
        <p:sp>
          <p:nvSpPr>
            <p:cNvPr id="109" name="出自【趣你的PPT】(微信:qunideppt)：最优质的PPT资源库"/>
            <p:cNvSpPr/>
            <p:nvPr/>
          </p:nvSpPr>
          <p:spPr>
            <a:xfrm rot="8100000">
              <a:off x="7258980" y="1419610"/>
              <a:ext cx="558911" cy="558911"/>
            </a:xfrm>
            <a:prstGeom prst="teardrop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97225" y="1605088"/>
              <a:ext cx="276028" cy="255087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111" name="Group 110出自【趣你的PPT】(微信:qunideppt)：最优质的PPT资源库"/>
          <p:cNvGrpSpPr/>
          <p:nvPr/>
        </p:nvGrpSpPr>
        <p:grpSpPr>
          <a:xfrm>
            <a:off x="7691874" y="4844390"/>
            <a:ext cx="745215" cy="745215"/>
            <a:chOff x="5768905" y="3449350"/>
            <a:chExt cx="558911" cy="558911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12" name="出自【趣你的PPT】(微信:qunideppt)：最优质的PPT资源库"/>
            <p:cNvSpPr/>
            <p:nvPr/>
          </p:nvSpPr>
          <p:spPr>
            <a:xfrm rot="18900000">
              <a:off x="5768905" y="3449350"/>
              <a:ext cx="558911" cy="558911"/>
            </a:xfrm>
            <a:prstGeom prst="teardrop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35988" y="3605501"/>
              <a:ext cx="231093" cy="231093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114" name="Group 113出自【趣你的PPT】(微信:qunideppt)：最优质的PPT资源库"/>
          <p:cNvGrpSpPr/>
          <p:nvPr/>
        </p:nvGrpSpPr>
        <p:grpSpPr>
          <a:xfrm>
            <a:off x="3715639" y="4844390"/>
            <a:ext cx="745215" cy="745215"/>
            <a:chOff x="2786729" y="3449350"/>
            <a:chExt cx="558911" cy="558911"/>
          </a:xfrm>
        </p:grpSpPr>
        <p:sp>
          <p:nvSpPr>
            <p:cNvPr id="115" name="出自【趣你的PPT】(微信:qunideppt)：最优质的PPT资源库"/>
            <p:cNvSpPr/>
            <p:nvPr/>
          </p:nvSpPr>
          <p:spPr>
            <a:xfrm rot="18900000">
              <a:off x="2786729" y="3449350"/>
              <a:ext cx="558911" cy="558911"/>
            </a:xfrm>
            <a:prstGeom prst="teardrop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965282" y="3615692"/>
              <a:ext cx="224150" cy="220902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58" name="Group 57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59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400" dirty="0" smtClean="0">
                  <a:solidFill>
                    <a:srgbClr val="404040"/>
                  </a:solidFill>
                  <a:latin typeface="Bebas Neue" panose="020B0606020202050201" pitchFamily="34" charset="0"/>
                </a:rPr>
                <a:t>目标和发展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1782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745901" y="2034523"/>
            <a:ext cx="3358372" cy="3358372"/>
          </a:xfrm>
          <a:custGeom>
            <a:avLst/>
            <a:gdLst>
              <a:gd name="connsiteX0" fmla="*/ 1679186 w 3358372"/>
              <a:gd name="connsiteY0" fmla="*/ 0 h 3358372"/>
              <a:gd name="connsiteX1" fmla="*/ 3358372 w 3358372"/>
              <a:gd name="connsiteY1" fmla="*/ 1679186 h 3358372"/>
              <a:gd name="connsiteX2" fmla="*/ 1679186 w 3358372"/>
              <a:gd name="connsiteY2" fmla="*/ 3358372 h 3358372"/>
              <a:gd name="connsiteX3" fmla="*/ 0 w 3358372"/>
              <a:gd name="connsiteY3" fmla="*/ 1679186 h 3358372"/>
              <a:gd name="connsiteX4" fmla="*/ 1679186 w 3358372"/>
              <a:gd name="connsiteY4" fmla="*/ 0 h 335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8372" h="3358372">
                <a:moveTo>
                  <a:pt x="1679186" y="0"/>
                </a:moveTo>
                <a:cubicBezTo>
                  <a:pt x="2606575" y="0"/>
                  <a:pt x="3358372" y="751797"/>
                  <a:pt x="3358372" y="1679186"/>
                </a:cubicBezTo>
                <a:cubicBezTo>
                  <a:pt x="3358372" y="2606575"/>
                  <a:pt x="2606575" y="3358372"/>
                  <a:pt x="1679186" y="3358372"/>
                </a:cubicBezTo>
                <a:cubicBezTo>
                  <a:pt x="751797" y="3358372"/>
                  <a:pt x="0" y="2606575"/>
                  <a:pt x="0" y="1679186"/>
                </a:cubicBezTo>
                <a:cubicBezTo>
                  <a:pt x="0" y="751797"/>
                  <a:pt x="751797" y="0"/>
                  <a:pt x="1679186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621030" y="862648"/>
            <a:ext cx="1571035" cy="1571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3817095" y="583422"/>
            <a:ext cx="1571035" cy="157103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>
            <a:off x="7741746" y="4835908"/>
            <a:ext cx="2014784" cy="20147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 rot="4957152" flipH="1">
            <a:off x="4148177" y="1436799"/>
            <a:ext cx="4553821" cy="4553821"/>
          </a:xfrm>
          <a:prstGeom prst="blockArc">
            <a:avLst>
              <a:gd name="adj1" fmla="val 7817114"/>
              <a:gd name="adj2" fmla="val 20965398"/>
              <a:gd name="adj3" fmla="val 612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4462491" y="1751114"/>
            <a:ext cx="3925192" cy="3925191"/>
          </a:xfrm>
          <a:prstGeom prst="blockArc">
            <a:avLst>
              <a:gd name="adj1" fmla="val 7817114"/>
              <a:gd name="adj2" fmla="val 20624002"/>
              <a:gd name="adj3" fmla="val 665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5980570" flipH="1">
            <a:off x="4854011" y="2142633"/>
            <a:ext cx="3142152" cy="3142153"/>
          </a:xfrm>
          <a:prstGeom prst="blockArc">
            <a:avLst>
              <a:gd name="adj1" fmla="val 13051842"/>
              <a:gd name="adj2" fmla="val 4604112"/>
              <a:gd name="adj3" fmla="val 47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388130" y="3832946"/>
            <a:ext cx="224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团队组成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20322163" flipH="1">
            <a:off x="4148177" y="1436799"/>
            <a:ext cx="4553821" cy="4553821"/>
          </a:xfrm>
          <a:prstGeom prst="blockArc">
            <a:avLst>
              <a:gd name="adj1" fmla="val 17574323"/>
              <a:gd name="adj2" fmla="val 119875"/>
              <a:gd name="adj3" fmla="val 41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flipH="1">
            <a:off x="2424865" y="-11095"/>
            <a:ext cx="2028557" cy="1699108"/>
          </a:xfrm>
          <a:custGeom>
            <a:avLst/>
            <a:gdLst>
              <a:gd name="connsiteX0" fmla="*/ 2028557 w 2028557"/>
              <a:gd name="connsiteY0" fmla="*/ 0 h 1699108"/>
              <a:gd name="connsiteX1" fmla="*/ 1695642 w 2028557"/>
              <a:gd name="connsiteY1" fmla="*/ 0 h 1699108"/>
              <a:gd name="connsiteX2" fmla="*/ 0 w 2028557"/>
              <a:gd name="connsiteY2" fmla="*/ 1699108 h 1699108"/>
              <a:gd name="connsiteX3" fmla="*/ 332915 w 2028557"/>
              <a:gd name="connsiteY3" fmla="*/ 1699108 h 1699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8557" h="1699108">
                <a:moveTo>
                  <a:pt x="2028557" y="0"/>
                </a:moveTo>
                <a:lnTo>
                  <a:pt x="1695642" y="0"/>
                </a:lnTo>
                <a:lnTo>
                  <a:pt x="0" y="1699108"/>
                </a:lnTo>
                <a:lnTo>
                  <a:pt x="332915" y="1699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5086979" y="2444778"/>
            <a:ext cx="2676213" cy="1446550"/>
            <a:chOff x="5311693" y="2454973"/>
            <a:chExt cx="2850028" cy="1446550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 flipH="1">
              <a:off x="5311693" y="2454973"/>
              <a:ext cx="28500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</a:t>
              </a:r>
              <a:r>
                <a:rPr lang="en-US" altLang="zh-CN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ART</a:t>
              </a:r>
              <a:endParaRPr lang="zh-CN" altLang="en-US" sz="6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6553469" y="2551046"/>
              <a:ext cx="11337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03</a:t>
              </a:r>
              <a:endPara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052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068858" y="2797840"/>
            <a:ext cx="668782" cy="776193"/>
          </a:xfrm>
          <a:custGeom>
            <a:avLst/>
            <a:gdLst>
              <a:gd name="T0" fmla="*/ 0 w 247"/>
              <a:gd name="T1" fmla="*/ 122 h 286"/>
              <a:gd name="T2" fmla="*/ 28 w 247"/>
              <a:gd name="T3" fmla="*/ 239 h 286"/>
              <a:gd name="T4" fmla="*/ 247 w 247"/>
              <a:gd name="T5" fmla="*/ 20 h 286"/>
              <a:gd name="T6" fmla="*/ 6 w 247"/>
              <a:gd name="T7" fmla="*/ 76 h 286"/>
              <a:gd name="T8" fmla="*/ 0 w 247"/>
              <a:gd name="T9" fmla="*/ 122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7" h="286">
                <a:moveTo>
                  <a:pt x="0" y="122"/>
                </a:moveTo>
                <a:cubicBezTo>
                  <a:pt x="0" y="122"/>
                  <a:pt x="6" y="192"/>
                  <a:pt x="28" y="239"/>
                </a:cubicBezTo>
                <a:cubicBezTo>
                  <a:pt x="50" y="286"/>
                  <a:pt x="247" y="20"/>
                  <a:pt x="247" y="20"/>
                </a:cubicBezTo>
                <a:cubicBezTo>
                  <a:pt x="247" y="20"/>
                  <a:pt x="37" y="0"/>
                  <a:pt x="6" y="76"/>
                </a:cubicBezTo>
                <a:cubicBezTo>
                  <a:pt x="0" y="122"/>
                  <a:pt x="0" y="122"/>
                  <a:pt x="0" y="122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4947331" y="5235854"/>
            <a:ext cx="774166" cy="672835"/>
          </a:xfrm>
          <a:custGeom>
            <a:avLst/>
            <a:gdLst>
              <a:gd name="T0" fmla="*/ 122 w 286"/>
              <a:gd name="T1" fmla="*/ 248 h 248"/>
              <a:gd name="T2" fmla="*/ 239 w 286"/>
              <a:gd name="T3" fmla="*/ 219 h 248"/>
              <a:gd name="T4" fmla="*/ 20 w 286"/>
              <a:gd name="T5" fmla="*/ 0 h 248"/>
              <a:gd name="T6" fmla="*/ 76 w 286"/>
              <a:gd name="T7" fmla="*/ 241 h 248"/>
              <a:gd name="T8" fmla="*/ 122 w 286"/>
              <a:gd name="T9" fmla="*/ 248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" h="248">
                <a:moveTo>
                  <a:pt x="122" y="248"/>
                </a:moveTo>
                <a:cubicBezTo>
                  <a:pt x="122" y="248"/>
                  <a:pt x="192" y="241"/>
                  <a:pt x="239" y="219"/>
                </a:cubicBezTo>
                <a:cubicBezTo>
                  <a:pt x="286" y="197"/>
                  <a:pt x="20" y="0"/>
                  <a:pt x="20" y="0"/>
                </a:cubicBezTo>
                <a:cubicBezTo>
                  <a:pt x="20" y="0"/>
                  <a:pt x="0" y="210"/>
                  <a:pt x="76" y="241"/>
                </a:cubicBezTo>
                <a:cubicBezTo>
                  <a:pt x="122" y="248"/>
                  <a:pt x="122" y="248"/>
                  <a:pt x="122" y="248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7385346" y="4263080"/>
            <a:ext cx="670809" cy="778219"/>
          </a:xfrm>
          <a:custGeom>
            <a:avLst/>
            <a:gdLst>
              <a:gd name="T0" fmla="*/ 248 w 248"/>
              <a:gd name="T1" fmla="*/ 164 h 287"/>
              <a:gd name="T2" fmla="*/ 219 w 248"/>
              <a:gd name="T3" fmla="*/ 48 h 287"/>
              <a:gd name="T4" fmla="*/ 0 w 248"/>
              <a:gd name="T5" fmla="*/ 266 h 287"/>
              <a:gd name="T6" fmla="*/ 241 w 248"/>
              <a:gd name="T7" fmla="*/ 210 h 287"/>
              <a:gd name="T8" fmla="*/ 248 w 248"/>
              <a:gd name="T9" fmla="*/ 164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8" h="287">
                <a:moveTo>
                  <a:pt x="248" y="164"/>
                </a:moveTo>
                <a:cubicBezTo>
                  <a:pt x="248" y="164"/>
                  <a:pt x="241" y="95"/>
                  <a:pt x="219" y="48"/>
                </a:cubicBezTo>
                <a:cubicBezTo>
                  <a:pt x="197" y="0"/>
                  <a:pt x="0" y="266"/>
                  <a:pt x="0" y="266"/>
                </a:cubicBezTo>
                <a:cubicBezTo>
                  <a:pt x="0" y="266"/>
                  <a:pt x="210" y="287"/>
                  <a:pt x="241" y="210"/>
                </a:cubicBezTo>
                <a:cubicBezTo>
                  <a:pt x="248" y="164"/>
                  <a:pt x="248" y="164"/>
                  <a:pt x="248" y="164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6414598" y="1932477"/>
            <a:ext cx="774166" cy="668782"/>
          </a:xfrm>
          <a:custGeom>
            <a:avLst/>
            <a:gdLst>
              <a:gd name="T0" fmla="*/ 163 w 286"/>
              <a:gd name="T1" fmla="*/ 0 h 247"/>
              <a:gd name="T2" fmla="*/ 47 w 286"/>
              <a:gd name="T3" fmla="*/ 28 h 247"/>
              <a:gd name="T4" fmla="*/ 266 w 286"/>
              <a:gd name="T5" fmla="*/ 247 h 247"/>
              <a:gd name="T6" fmla="*/ 209 w 286"/>
              <a:gd name="T7" fmla="*/ 6 h 247"/>
              <a:gd name="T8" fmla="*/ 163 w 286"/>
              <a:gd name="T9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" h="247">
                <a:moveTo>
                  <a:pt x="163" y="0"/>
                </a:moveTo>
                <a:cubicBezTo>
                  <a:pt x="163" y="0"/>
                  <a:pt x="94" y="6"/>
                  <a:pt x="47" y="28"/>
                </a:cubicBezTo>
                <a:cubicBezTo>
                  <a:pt x="0" y="50"/>
                  <a:pt x="266" y="247"/>
                  <a:pt x="266" y="247"/>
                </a:cubicBezTo>
                <a:cubicBezTo>
                  <a:pt x="266" y="247"/>
                  <a:pt x="286" y="37"/>
                  <a:pt x="209" y="6"/>
                </a:cubicBezTo>
                <a:cubicBezTo>
                  <a:pt x="163" y="0"/>
                  <a:pt x="163" y="0"/>
                  <a:pt x="163" y="0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9" name="出自【趣你的PPT】(微信:qunideppt)：最优质的PPT资源库"/>
          <p:cNvSpPr/>
          <p:nvPr/>
        </p:nvSpPr>
        <p:spPr bwMode="auto">
          <a:xfrm rot="2694933">
            <a:off x="4315022" y="2178290"/>
            <a:ext cx="3506038" cy="3506038"/>
          </a:xfrm>
          <a:prstGeom prst="roundRect">
            <a:avLst>
              <a:gd name="adj" fmla="val 1869"/>
            </a:avLst>
          </a:prstGeom>
          <a:solidFill>
            <a:schemeClr val="bg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7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5512748" y="3376016"/>
            <a:ext cx="1110586" cy="1110586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27" y="8"/>
              </a:cxn>
              <a:cxn ang="0">
                <a:pos x="8" y="27"/>
              </a:cxn>
              <a:cxn ang="0">
                <a:pos x="27" y="47"/>
              </a:cxn>
              <a:cxn ang="0">
                <a:pos x="47" y="27"/>
              </a:cxn>
              <a:cxn ang="0">
                <a:pos x="27" y="8"/>
              </a:cxn>
              <a:cxn ang="0">
                <a:pos x="32" y="31"/>
              </a:cxn>
              <a:cxn ang="0">
                <a:pos x="31" y="32"/>
              </a:cxn>
              <a:cxn ang="0">
                <a:pos x="19" y="32"/>
              </a:cxn>
              <a:cxn ang="0">
                <a:pos x="18" y="31"/>
              </a:cxn>
              <a:cxn ang="0">
                <a:pos x="18" y="28"/>
              </a:cxn>
              <a:cxn ang="0">
                <a:pos x="19" y="27"/>
              </a:cxn>
              <a:cxn ang="0">
                <a:pos x="27" y="27"/>
              </a:cxn>
              <a:cxn ang="0">
                <a:pos x="27" y="15"/>
              </a:cxn>
              <a:cxn ang="0">
                <a:pos x="28" y="14"/>
              </a:cxn>
              <a:cxn ang="0">
                <a:pos x="31" y="14"/>
              </a:cxn>
              <a:cxn ang="0">
                <a:pos x="32" y="15"/>
              </a:cxn>
              <a:cxn ang="0">
                <a:pos x="32" y="31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27" y="8"/>
                </a:moveTo>
                <a:cubicBezTo>
                  <a:pt x="16" y="8"/>
                  <a:pt x="8" y="17"/>
                  <a:pt x="8" y="27"/>
                </a:cubicBezTo>
                <a:cubicBezTo>
                  <a:pt x="8" y="38"/>
                  <a:pt x="16" y="47"/>
                  <a:pt x="27" y="47"/>
                </a:cubicBezTo>
                <a:cubicBezTo>
                  <a:pt x="38" y="47"/>
                  <a:pt x="47" y="38"/>
                  <a:pt x="47" y="27"/>
                </a:cubicBezTo>
                <a:cubicBezTo>
                  <a:pt x="47" y="17"/>
                  <a:pt x="38" y="8"/>
                  <a:pt x="27" y="8"/>
                </a:cubicBez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4"/>
                  <a:pt x="28" y="14"/>
                  <a:pt x="28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2" y="14"/>
                  <a:pt x="32" y="15"/>
                </a:cubicBezTo>
                <a:lnTo>
                  <a:pt x="32" y="3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4047515" y="1636594"/>
            <a:ext cx="2608251" cy="1521986"/>
          </a:xfrm>
          <a:custGeom>
            <a:avLst/>
            <a:gdLst>
              <a:gd name="T0" fmla="*/ 12 w 963"/>
              <a:gd name="T1" fmla="*/ 551 h 562"/>
              <a:gd name="T2" fmla="*/ 28 w 963"/>
              <a:gd name="T3" fmla="*/ 499 h 562"/>
              <a:gd name="T4" fmla="*/ 113 w 963"/>
              <a:gd name="T5" fmla="*/ 465 h 562"/>
              <a:gd name="T6" fmla="*/ 674 w 963"/>
              <a:gd name="T7" fmla="*/ 465 h 562"/>
              <a:gd name="T8" fmla="*/ 674 w 963"/>
              <a:gd name="T9" fmla="*/ 562 h 562"/>
              <a:gd name="T10" fmla="*/ 963 w 963"/>
              <a:gd name="T11" fmla="*/ 273 h 562"/>
              <a:gd name="T12" fmla="*/ 691 w 963"/>
              <a:gd name="T13" fmla="*/ 0 h 562"/>
              <a:gd name="T14" fmla="*/ 691 w 963"/>
              <a:gd name="T15" fmla="*/ 95 h 562"/>
              <a:gd name="T16" fmla="*/ 434 w 963"/>
              <a:gd name="T17" fmla="*/ 95 h 562"/>
              <a:gd name="T18" fmla="*/ 390 w 963"/>
              <a:gd name="T19" fmla="*/ 116 h 562"/>
              <a:gd name="T20" fmla="*/ 23 w 963"/>
              <a:gd name="T21" fmla="*/ 482 h 562"/>
              <a:gd name="T22" fmla="*/ 12 w 963"/>
              <a:gd name="T23" fmla="*/ 551 h 5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63" h="562">
                <a:moveTo>
                  <a:pt x="12" y="551"/>
                </a:moveTo>
                <a:cubicBezTo>
                  <a:pt x="12" y="551"/>
                  <a:pt x="8" y="520"/>
                  <a:pt x="28" y="499"/>
                </a:cubicBezTo>
                <a:cubicBezTo>
                  <a:pt x="49" y="479"/>
                  <a:pt x="81" y="466"/>
                  <a:pt x="113" y="465"/>
                </a:cubicBezTo>
                <a:cubicBezTo>
                  <a:pt x="146" y="465"/>
                  <a:pt x="674" y="465"/>
                  <a:pt x="674" y="465"/>
                </a:cubicBezTo>
                <a:cubicBezTo>
                  <a:pt x="674" y="562"/>
                  <a:pt x="674" y="562"/>
                  <a:pt x="674" y="562"/>
                </a:cubicBezTo>
                <a:cubicBezTo>
                  <a:pt x="963" y="273"/>
                  <a:pt x="963" y="273"/>
                  <a:pt x="963" y="273"/>
                </a:cubicBezTo>
                <a:cubicBezTo>
                  <a:pt x="691" y="0"/>
                  <a:pt x="691" y="0"/>
                  <a:pt x="691" y="0"/>
                </a:cubicBezTo>
                <a:cubicBezTo>
                  <a:pt x="691" y="95"/>
                  <a:pt x="691" y="95"/>
                  <a:pt x="691" y="95"/>
                </a:cubicBezTo>
                <a:cubicBezTo>
                  <a:pt x="434" y="95"/>
                  <a:pt x="434" y="95"/>
                  <a:pt x="434" y="95"/>
                </a:cubicBezTo>
                <a:cubicBezTo>
                  <a:pt x="434" y="95"/>
                  <a:pt x="412" y="93"/>
                  <a:pt x="390" y="116"/>
                </a:cubicBezTo>
                <a:cubicBezTo>
                  <a:pt x="368" y="138"/>
                  <a:pt x="23" y="482"/>
                  <a:pt x="23" y="482"/>
                </a:cubicBezTo>
                <a:cubicBezTo>
                  <a:pt x="23" y="482"/>
                  <a:pt x="0" y="504"/>
                  <a:pt x="12" y="551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3784056" y="3332868"/>
            <a:ext cx="1521986" cy="2608251"/>
          </a:xfrm>
          <a:custGeom>
            <a:avLst/>
            <a:gdLst>
              <a:gd name="T0" fmla="*/ 551 w 562"/>
              <a:gd name="T1" fmla="*/ 951 h 963"/>
              <a:gd name="T2" fmla="*/ 500 w 562"/>
              <a:gd name="T3" fmla="*/ 934 h 963"/>
              <a:gd name="T4" fmla="*/ 466 w 562"/>
              <a:gd name="T5" fmla="*/ 849 h 963"/>
              <a:gd name="T6" fmla="*/ 466 w 562"/>
              <a:gd name="T7" fmla="*/ 289 h 963"/>
              <a:gd name="T8" fmla="*/ 562 w 562"/>
              <a:gd name="T9" fmla="*/ 289 h 963"/>
              <a:gd name="T10" fmla="*/ 273 w 562"/>
              <a:gd name="T11" fmla="*/ 0 h 963"/>
              <a:gd name="T12" fmla="*/ 0 w 562"/>
              <a:gd name="T13" fmla="*/ 272 h 963"/>
              <a:gd name="T14" fmla="*/ 95 w 562"/>
              <a:gd name="T15" fmla="*/ 272 h 963"/>
              <a:gd name="T16" fmla="*/ 95 w 562"/>
              <a:gd name="T17" fmla="*/ 528 h 963"/>
              <a:gd name="T18" fmla="*/ 116 w 562"/>
              <a:gd name="T19" fmla="*/ 573 h 963"/>
              <a:gd name="T20" fmla="*/ 482 w 562"/>
              <a:gd name="T21" fmla="*/ 939 h 963"/>
              <a:gd name="T22" fmla="*/ 551 w 562"/>
              <a:gd name="T23" fmla="*/ 951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62" h="963">
                <a:moveTo>
                  <a:pt x="551" y="951"/>
                </a:moveTo>
                <a:cubicBezTo>
                  <a:pt x="551" y="951"/>
                  <a:pt x="520" y="955"/>
                  <a:pt x="500" y="934"/>
                </a:cubicBezTo>
                <a:cubicBezTo>
                  <a:pt x="479" y="914"/>
                  <a:pt x="466" y="881"/>
                  <a:pt x="466" y="849"/>
                </a:cubicBezTo>
                <a:cubicBezTo>
                  <a:pt x="465" y="817"/>
                  <a:pt x="466" y="289"/>
                  <a:pt x="466" y="289"/>
                </a:cubicBezTo>
                <a:cubicBezTo>
                  <a:pt x="562" y="289"/>
                  <a:pt x="562" y="289"/>
                  <a:pt x="562" y="289"/>
                </a:cubicBezTo>
                <a:cubicBezTo>
                  <a:pt x="273" y="0"/>
                  <a:pt x="273" y="0"/>
                  <a:pt x="273" y="0"/>
                </a:cubicBezTo>
                <a:cubicBezTo>
                  <a:pt x="0" y="272"/>
                  <a:pt x="0" y="272"/>
                  <a:pt x="0" y="272"/>
                </a:cubicBezTo>
                <a:cubicBezTo>
                  <a:pt x="95" y="272"/>
                  <a:pt x="95" y="272"/>
                  <a:pt x="95" y="272"/>
                </a:cubicBezTo>
                <a:cubicBezTo>
                  <a:pt x="95" y="528"/>
                  <a:pt x="95" y="528"/>
                  <a:pt x="95" y="528"/>
                </a:cubicBezTo>
                <a:cubicBezTo>
                  <a:pt x="95" y="528"/>
                  <a:pt x="93" y="551"/>
                  <a:pt x="116" y="573"/>
                </a:cubicBezTo>
                <a:cubicBezTo>
                  <a:pt x="138" y="595"/>
                  <a:pt x="482" y="939"/>
                  <a:pt x="482" y="939"/>
                </a:cubicBezTo>
                <a:cubicBezTo>
                  <a:pt x="482" y="939"/>
                  <a:pt x="504" y="963"/>
                  <a:pt x="551" y="951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5480330" y="4680564"/>
            <a:ext cx="2608251" cy="1519959"/>
          </a:xfrm>
          <a:custGeom>
            <a:avLst/>
            <a:gdLst>
              <a:gd name="T0" fmla="*/ 951 w 963"/>
              <a:gd name="T1" fmla="*/ 10 h 561"/>
              <a:gd name="T2" fmla="*/ 934 w 963"/>
              <a:gd name="T3" fmla="*/ 62 h 561"/>
              <a:gd name="T4" fmla="*/ 849 w 963"/>
              <a:gd name="T5" fmla="*/ 96 h 561"/>
              <a:gd name="T6" fmla="*/ 289 w 963"/>
              <a:gd name="T7" fmla="*/ 96 h 561"/>
              <a:gd name="T8" fmla="*/ 289 w 963"/>
              <a:gd name="T9" fmla="*/ 0 h 561"/>
              <a:gd name="T10" fmla="*/ 0 w 963"/>
              <a:gd name="T11" fmla="*/ 289 h 561"/>
              <a:gd name="T12" fmla="*/ 272 w 963"/>
              <a:gd name="T13" fmla="*/ 561 h 561"/>
              <a:gd name="T14" fmla="*/ 272 w 963"/>
              <a:gd name="T15" fmla="*/ 466 h 561"/>
              <a:gd name="T16" fmla="*/ 528 w 963"/>
              <a:gd name="T17" fmla="*/ 466 h 561"/>
              <a:gd name="T18" fmla="*/ 573 w 963"/>
              <a:gd name="T19" fmla="*/ 446 h 561"/>
              <a:gd name="T20" fmla="*/ 939 w 963"/>
              <a:gd name="T21" fmla="*/ 80 h 561"/>
              <a:gd name="T22" fmla="*/ 951 w 963"/>
              <a:gd name="T23" fmla="*/ 10 h 5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63" h="561">
                <a:moveTo>
                  <a:pt x="951" y="10"/>
                </a:moveTo>
                <a:cubicBezTo>
                  <a:pt x="951" y="10"/>
                  <a:pt x="955" y="42"/>
                  <a:pt x="934" y="62"/>
                </a:cubicBezTo>
                <a:cubicBezTo>
                  <a:pt x="914" y="82"/>
                  <a:pt x="882" y="95"/>
                  <a:pt x="849" y="96"/>
                </a:cubicBezTo>
                <a:cubicBezTo>
                  <a:pt x="817" y="97"/>
                  <a:pt x="289" y="96"/>
                  <a:pt x="289" y="96"/>
                </a:cubicBezTo>
                <a:cubicBezTo>
                  <a:pt x="289" y="0"/>
                  <a:pt x="289" y="0"/>
                  <a:pt x="289" y="0"/>
                </a:cubicBezTo>
                <a:cubicBezTo>
                  <a:pt x="0" y="289"/>
                  <a:pt x="0" y="289"/>
                  <a:pt x="0" y="289"/>
                </a:cubicBezTo>
                <a:cubicBezTo>
                  <a:pt x="272" y="561"/>
                  <a:pt x="272" y="561"/>
                  <a:pt x="272" y="561"/>
                </a:cubicBezTo>
                <a:cubicBezTo>
                  <a:pt x="272" y="466"/>
                  <a:pt x="272" y="466"/>
                  <a:pt x="272" y="466"/>
                </a:cubicBezTo>
                <a:cubicBezTo>
                  <a:pt x="528" y="466"/>
                  <a:pt x="528" y="466"/>
                  <a:pt x="528" y="466"/>
                </a:cubicBezTo>
                <a:cubicBezTo>
                  <a:pt x="528" y="466"/>
                  <a:pt x="551" y="468"/>
                  <a:pt x="573" y="446"/>
                </a:cubicBezTo>
                <a:cubicBezTo>
                  <a:pt x="595" y="424"/>
                  <a:pt x="939" y="80"/>
                  <a:pt x="939" y="80"/>
                </a:cubicBezTo>
                <a:cubicBezTo>
                  <a:pt x="939" y="80"/>
                  <a:pt x="963" y="57"/>
                  <a:pt x="951" y="1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6830049" y="1900053"/>
            <a:ext cx="1517933" cy="2608251"/>
          </a:xfrm>
          <a:custGeom>
            <a:avLst/>
            <a:gdLst>
              <a:gd name="T0" fmla="*/ 10 w 561"/>
              <a:gd name="T1" fmla="*/ 12 h 963"/>
              <a:gd name="T2" fmla="*/ 62 w 561"/>
              <a:gd name="T3" fmla="*/ 28 h 963"/>
              <a:gd name="T4" fmla="*/ 96 w 561"/>
              <a:gd name="T5" fmla="*/ 113 h 963"/>
              <a:gd name="T6" fmla="*/ 96 w 561"/>
              <a:gd name="T7" fmla="*/ 674 h 963"/>
              <a:gd name="T8" fmla="*/ 0 w 561"/>
              <a:gd name="T9" fmla="*/ 674 h 963"/>
              <a:gd name="T10" fmla="*/ 289 w 561"/>
              <a:gd name="T11" fmla="*/ 963 h 963"/>
              <a:gd name="T12" fmla="*/ 561 w 561"/>
              <a:gd name="T13" fmla="*/ 691 h 963"/>
              <a:gd name="T14" fmla="*/ 466 w 561"/>
              <a:gd name="T15" fmla="*/ 691 h 963"/>
              <a:gd name="T16" fmla="*/ 466 w 561"/>
              <a:gd name="T17" fmla="*/ 434 h 963"/>
              <a:gd name="T18" fmla="*/ 446 w 561"/>
              <a:gd name="T19" fmla="*/ 390 h 963"/>
              <a:gd name="T20" fmla="*/ 80 w 561"/>
              <a:gd name="T21" fmla="*/ 23 h 963"/>
              <a:gd name="T22" fmla="*/ 10 w 561"/>
              <a:gd name="T23" fmla="*/ 12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61" h="963">
                <a:moveTo>
                  <a:pt x="10" y="12"/>
                </a:moveTo>
                <a:cubicBezTo>
                  <a:pt x="10" y="12"/>
                  <a:pt x="42" y="8"/>
                  <a:pt x="62" y="28"/>
                </a:cubicBezTo>
                <a:cubicBezTo>
                  <a:pt x="82" y="49"/>
                  <a:pt x="96" y="81"/>
                  <a:pt x="96" y="113"/>
                </a:cubicBezTo>
                <a:cubicBezTo>
                  <a:pt x="97" y="146"/>
                  <a:pt x="96" y="674"/>
                  <a:pt x="96" y="674"/>
                </a:cubicBezTo>
                <a:cubicBezTo>
                  <a:pt x="0" y="674"/>
                  <a:pt x="0" y="674"/>
                  <a:pt x="0" y="674"/>
                </a:cubicBezTo>
                <a:cubicBezTo>
                  <a:pt x="289" y="963"/>
                  <a:pt x="289" y="963"/>
                  <a:pt x="289" y="963"/>
                </a:cubicBezTo>
                <a:cubicBezTo>
                  <a:pt x="561" y="691"/>
                  <a:pt x="561" y="691"/>
                  <a:pt x="561" y="691"/>
                </a:cubicBezTo>
                <a:cubicBezTo>
                  <a:pt x="466" y="691"/>
                  <a:pt x="466" y="691"/>
                  <a:pt x="466" y="691"/>
                </a:cubicBezTo>
                <a:cubicBezTo>
                  <a:pt x="466" y="434"/>
                  <a:pt x="466" y="434"/>
                  <a:pt x="466" y="434"/>
                </a:cubicBezTo>
                <a:cubicBezTo>
                  <a:pt x="466" y="434"/>
                  <a:pt x="468" y="412"/>
                  <a:pt x="446" y="390"/>
                </a:cubicBezTo>
                <a:cubicBezTo>
                  <a:pt x="424" y="367"/>
                  <a:pt x="80" y="23"/>
                  <a:pt x="80" y="23"/>
                </a:cubicBezTo>
                <a:cubicBezTo>
                  <a:pt x="80" y="23"/>
                  <a:pt x="58" y="0"/>
                  <a:pt x="10" y="1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8381307" y="2314292"/>
            <a:ext cx="2200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业务部门及花旗集团财富管理团队，需要通力合作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出自【趣你的PPT】(微信:qunideppt)：最优质的PPT资源库"/>
          <p:cNvSpPr txBox="1"/>
          <p:nvPr/>
        </p:nvSpPr>
        <p:spPr>
          <a:xfrm>
            <a:off x="8381307" y="1992797"/>
            <a:ext cx="22582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业务部门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51" name="Group 2050出自【趣你的PPT】(微信:qunideppt)：最优质的PPT资源库"/>
          <p:cNvGrpSpPr/>
          <p:nvPr/>
        </p:nvGrpSpPr>
        <p:grpSpPr>
          <a:xfrm>
            <a:off x="8348878" y="1575025"/>
            <a:ext cx="699486" cy="1489103"/>
            <a:chOff x="6358643" y="1131285"/>
            <a:chExt cx="547926" cy="1166455"/>
          </a:xfrm>
        </p:grpSpPr>
        <p:cxnSp>
          <p:nvCxnSpPr>
            <p:cNvPr id="29" name="出自【趣你的PPT】(微信:qunideppt)：最优质的PPT资源库"/>
            <p:cNvCxnSpPr/>
            <p:nvPr/>
          </p:nvCxnSpPr>
          <p:spPr>
            <a:xfrm>
              <a:off x="6358643" y="1131285"/>
              <a:ext cx="0" cy="1166455"/>
            </a:xfrm>
            <a:prstGeom prst="line">
              <a:avLst/>
            </a:prstGeom>
            <a:ln w="1905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出自【趣你的PPT】(微信:qunideppt)：最优质的PPT资源库"/>
            <p:cNvCxnSpPr/>
            <p:nvPr/>
          </p:nvCxnSpPr>
          <p:spPr>
            <a:xfrm rot="5400000">
              <a:off x="6632606" y="1146891"/>
              <a:ext cx="0" cy="547926"/>
            </a:xfrm>
            <a:prstGeom prst="line">
              <a:avLst/>
            </a:prstGeom>
            <a:ln w="1905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8" name="出自【趣你的PPT】(微信:qunideppt)：最优质的PPT资源库"/>
          <p:cNvSpPr txBox="1"/>
          <p:nvPr/>
        </p:nvSpPr>
        <p:spPr>
          <a:xfrm>
            <a:off x="8400172" y="1492721"/>
            <a:ext cx="56297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</a:t>
            </a:r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 flipH="1">
            <a:off x="1455265" y="2314292"/>
            <a:ext cx="228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前期团队组成研发为主，大概</a:t>
            </a:r>
            <a:r>
              <a:rPr lang="en-US" altLang="zh-CN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5-10</a:t>
            </a: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人，包括前端，服务，运营，产品经理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 flipH="1">
            <a:off x="1535433" y="1991470"/>
            <a:ext cx="2201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研发团队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50" name="Group 2049出自【趣你的PPT】(微信:qunideppt)：最优质的PPT资源库"/>
          <p:cNvGrpSpPr/>
          <p:nvPr/>
        </p:nvGrpSpPr>
        <p:grpSpPr>
          <a:xfrm>
            <a:off x="3084562" y="1575026"/>
            <a:ext cx="699486" cy="1489103"/>
            <a:chOff x="2234962" y="1131285"/>
            <a:chExt cx="547926" cy="1166455"/>
          </a:xfrm>
        </p:grpSpPr>
        <p:cxnSp>
          <p:nvCxnSpPr>
            <p:cNvPr id="73" name="出自【趣你的PPT】(微信:qunideppt)：最优质的PPT资源库"/>
            <p:cNvCxnSpPr/>
            <p:nvPr/>
          </p:nvCxnSpPr>
          <p:spPr>
            <a:xfrm flipH="1">
              <a:off x="2782888" y="1131285"/>
              <a:ext cx="0" cy="1166455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出自【趣你的PPT】(微信:qunideppt)：最优质的PPT资源库"/>
            <p:cNvCxnSpPr/>
            <p:nvPr/>
          </p:nvCxnSpPr>
          <p:spPr>
            <a:xfrm rot="16200000" flipH="1">
              <a:off x="2508925" y="1146891"/>
              <a:ext cx="0" cy="547926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出自【趣你的PPT】(微信:qunideppt)：最优质的PPT资源库"/>
          <p:cNvSpPr txBox="1"/>
          <p:nvPr/>
        </p:nvSpPr>
        <p:spPr>
          <a:xfrm flipH="1">
            <a:off x="3215419" y="1482015"/>
            <a:ext cx="56297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</a:t>
            </a:r>
          </a:p>
        </p:txBody>
      </p:sp>
      <p:sp>
        <p:nvSpPr>
          <p:cNvPr id="84" name="出自【趣你的PPT】(微信:qunideppt)：最优质的PPT资源库"/>
          <p:cNvSpPr txBox="1"/>
          <p:nvPr/>
        </p:nvSpPr>
        <p:spPr>
          <a:xfrm>
            <a:off x="8381307" y="5375412"/>
            <a:ext cx="2200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随着产品成熟度的提高，专业的销售团队必不可少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出自【趣你的PPT】(微信:qunideppt)：最优质的PPT资源库"/>
          <p:cNvSpPr txBox="1"/>
          <p:nvPr/>
        </p:nvSpPr>
        <p:spPr>
          <a:xfrm>
            <a:off x="8381307" y="5053917"/>
            <a:ext cx="22582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销售团队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52" name="Group 2051出自【趣你的PPT】(微信:qunideppt)：最优质的PPT资源库"/>
          <p:cNvGrpSpPr/>
          <p:nvPr/>
        </p:nvGrpSpPr>
        <p:grpSpPr>
          <a:xfrm>
            <a:off x="8348878" y="4636147"/>
            <a:ext cx="699486" cy="1489103"/>
            <a:chOff x="6358643" y="3529144"/>
            <a:chExt cx="547926" cy="1166455"/>
          </a:xfrm>
        </p:grpSpPr>
        <p:cxnSp>
          <p:nvCxnSpPr>
            <p:cNvPr id="80" name="出自【趣你的PPT】(微信:qunideppt)：最优质的PPT资源库"/>
            <p:cNvCxnSpPr/>
            <p:nvPr/>
          </p:nvCxnSpPr>
          <p:spPr>
            <a:xfrm>
              <a:off x="6358643" y="3529144"/>
              <a:ext cx="0" cy="1166455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出自【趣你的PPT】(微信:qunideppt)：最优质的PPT资源库"/>
            <p:cNvCxnSpPr/>
            <p:nvPr/>
          </p:nvCxnSpPr>
          <p:spPr>
            <a:xfrm rot="5400000">
              <a:off x="6632606" y="3544750"/>
              <a:ext cx="0" cy="547926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出自【趣你的PPT】(微信:qunideppt)：最优质的PPT资源库"/>
          <p:cNvSpPr txBox="1"/>
          <p:nvPr/>
        </p:nvSpPr>
        <p:spPr>
          <a:xfrm>
            <a:off x="8414990" y="4543136"/>
            <a:ext cx="56297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</a:t>
            </a:r>
          </a:p>
        </p:txBody>
      </p:sp>
      <p:sp>
        <p:nvSpPr>
          <p:cNvPr id="91" name="出自【趣你的PPT】(微信:qunideppt)：最优质的PPT资源库"/>
          <p:cNvSpPr txBox="1"/>
          <p:nvPr/>
        </p:nvSpPr>
        <p:spPr>
          <a:xfrm flipH="1">
            <a:off x="1470016" y="5375412"/>
            <a:ext cx="228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售前咨询和售后服务团队，用户反馈，提高产品质量和竞争力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出自【趣你的PPT】(微信:qunideppt)：最优质的PPT资源库"/>
          <p:cNvSpPr txBox="1"/>
          <p:nvPr/>
        </p:nvSpPr>
        <p:spPr>
          <a:xfrm flipH="1">
            <a:off x="1239881" y="5073778"/>
            <a:ext cx="25117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</a:t>
            </a:r>
            <a:endParaRPr lang="en-GB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53" name="Group 2052出自【趣你的PPT】(微信:qunideppt)：最优质的PPT资源库"/>
          <p:cNvGrpSpPr/>
          <p:nvPr/>
        </p:nvGrpSpPr>
        <p:grpSpPr>
          <a:xfrm>
            <a:off x="3084562" y="4636147"/>
            <a:ext cx="699486" cy="1489103"/>
            <a:chOff x="2234962" y="3529144"/>
            <a:chExt cx="547926" cy="1166455"/>
          </a:xfrm>
        </p:grpSpPr>
        <p:cxnSp>
          <p:nvCxnSpPr>
            <p:cNvPr id="87" name="出自【趣你的PPT】(微信:qunideppt)：最优质的PPT资源库"/>
            <p:cNvCxnSpPr/>
            <p:nvPr/>
          </p:nvCxnSpPr>
          <p:spPr>
            <a:xfrm flipH="1">
              <a:off x="2782888" y="3529144"/>
              <a:ext cx="0" cy="1166455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出自【趣你的PPT】(微信:qunideppt)：最优质的PPT资源库"/>
            <p:cNvCxnSpPr/>
            <p:nvPr/>
          </p:nvCxnSpPr>
          <p:spPr>
            <a:xfrm rot="16200000" flipH="1">
              <a:off x="2508925" y="3544750"/>
              <a:ext cx="0" cy="547926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出自【趣你的PPT】(微信:qunideppt)：最优质的PPT资源库"/>
          <p:cNvSpPr txBox="1"/>
          <p:nvPr/>
        </p:nvSpPr>
        <p:spPr>
          <a:xfrm flipH="1">
            <a:off x="3243796" y="4543136"/>
            <a:ext cx="56297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</a:t>
            </a:r>
          </a:p>
        </p:txBody>
      </p:sp>
      <p:sp>
        <p:nvSpPr>
          <p:cNvPr id="99" name="出自【趣你的PPT】(微信:qunideppt)：最优质的PPT资源库"/>
          <p:cNvSpPr>
            <a:spLocks/>
          </p:cNvSpPr>
          <p:nvPr/>
        </p:nvSpPr>
        <p:spPr bwMode="auto">
          <a:xfrm>
            <a:off x="5646252" y="2574878"/>
            <a:ext cx="70237" cy="17878"/>
          </a:xfrm>
          <a:custGeom>
            <a:avLst/>
            <a:gdLst>
              <a:gd name="T0" fmla="*/ 61 w 63"/>
              <a:gd name="T1" fmla="*/ 9 h 16"/>
              <a:gd name="T2" fmla="*/ 2 w 63"/>
              <a:gd name="T3" fmla="*/ 0 h 16"/>
              <a:gd name="T4" fmla="*/ 0 w 63"/>
              <a:gd name="T5" fmla="*/ 5 h 16"/>
              <a:gd name="T6" fmla="*/ 63 w 63"/>
              <a:gd name="T7" fmla="*/ 16 h 16"/>
              <a:gd name="T8" fmla="*/ 61 w 63"/>
              <a:gd name="T9" fmla="*/ 9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16">
                <a:moveTo>
                  <a:pt x="61" y="9"/>
                </a:moveTo>
                <a:cubicBezTo>
                  <a:pt x="61" y="9"/>
                  <a:pt x="19" y="4"/>
                  <a:pt x="2" y="0"/>
                </a:cubicBezTo>
                <a:cubicBezTo>
                  <a:pt x="0" y="5"/>
                  <a:pt x="0" y="5"/>
                  <a:pt x="0" y="5"/>
                </a:cubicBez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59" y="9"/>
                  <a:pt x="6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4" name="出自【趣你的PPT】(微信:qunideppt)：最优质的PPT资源库"/>
          <p:cNvSpPr>
            <a:spLocks/>
          </p:cNvSpPr>
          <p:nvPr/>
        </p:nvSpPr>
        <p:spPr bwMode="auto">
          <a:xfrm>
            <a:off x="5466190" y="2065342"/>
            <a:ext cx="218373" cy="189001"/>
          </a:xfrm>
          <a:custGeom>
            <a:avLst/>
            <a:gdLst>
              <a:gd name="T0" fmla="*/ 98 w 196"/>
              <a:gd name="T1" fmla="*/ 0 h 170"/>
              <a:gd name="T2" fmla="*/ 170 w 196"/>
              <a:gd name="T3" fmla="*/ 32 h 170"/>
              <a:gd name="T4" fmla="*/ 180 w 196"/>
              <a:gd name="T5" fmla="*/ 121 h 170"/>
              <a:gd name="T6" fmla="*/ 165 w 196"/>
              <a:gd name="T7" fmla="*/ 168 h 170"/>
              <a:gd name="T8" fmla="*/ 157 w 196"/>
              <a:gd name="T9" fmla="*/ 121 h 170"/>
              <a:gd name="T10" fmla="*/ 142 w 196"/>
              <a:gd name="T11" fmla="*/ 67 h 170"/>
              <a:gd name="T12" fmla="*/ 97 w 196"/>
              <a:gd name="T13" fmla="*/ 61 h 170"/>
              <a:gd name="T14" fmla="*/ 41 w 196"/>
              <a:gd name="T15" fmla="*/ 71 h 170"/>
              <a:gd name="T16" fmla="*/ 30 w 196"/>
              <a:gd name="T17" fmla="*/ 123 h 170"/>
              <a:gd name="T18" fmla="*/ 26 w 196"/>
              <a:gd name="T19" fmla="*/ 159 h 170"/>
              <a:gd name="T20" fmla="*/ 18 w 196"/>
              <a:gd name="T21" fmla="*/ 97 h 170"/>
              <a:gd name="T22" fmla="*/ 98 w 196"/>
              <a:gd name="T23" fmla="*/ 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6" h="170">
                <a:moveTo>
                  <a:pt x="98" y="0"/>
                </a:moveTo>
                <a:cubicBezTo>
                  <a:pt x="98" y="0"/>
                  <a:pt x="145" y="4"/>
                  <a:pt x="170" y="32"/>
                </a:cubicBezTo>
                <a:cubicBezTo>
                  <a:pt x="196" y="60"/>
                  <a:pt x="186" y="97"/>
                  <a:pt x="180" y="121"/>
                </a:cubicBezTo>
                <a:cubicBezTo>
                  <a:pt x="180" y="121"/>
                  <a:pt x="165" y="165"/>
                  <a:pt x="165" y="168"/>
                </a:cubicBezTo>
                <a:cubicBezTo>
                  <a:pt x="165" y="170"/>
                  <a:pt x="162" y="132"/>
                  <a:pt x="157" y="121"/>
                </a:cubicBezTo>
                <a:cubicBezTo>
                  <a:pt x="152" y="110"/>
                  <a:pt x="160" y="79"/>
                  <a:pt x="142" y="67"/>
                </a:cubicBezTo>
                <a:cubicBezTo>
                  <a:pt x="123" y="55"/>
                  <a:pt x="97" y="61"/>
                  <a:pt x="97" y="61"/>
                </a:cubicBezTo>
                <a:cubicBezTo>
                  <a:pt x="97" y="61"/>
                  <a:pt x="59" y="50"/>
                  <a:pt x="41" y="71"/>
                </a:cubicBezTo>
                <a:cubicBezTo>
                  <a:pt x="23" y="91"/>
                  <a:pt x="33" y="107"/>
                  <a:pt x="30" y="123"/>
                </a:cubicBezTo>
                <a:cubicBezTo>
                  <a:pt x="28" y="139"/>
                  <a:pt x="26" y="159"/>
                  <a:pt x="26" y="159"/>
                </a:cubicBezTo>
                <a:cubicBezTo>
                  <a:pt x="26" y="159"/>
                  <a:pt x="19" y="115"/>
                  <a:pt x="18" y="97"/>
                </a:cubicBezTo>
                <a:cubicBezTo>
                  <a:pt x="16" y="80"/>
                  <a:pt x="0" y="18"/>
                  <a:pt x="9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5" name="出自【趣你的PPT】(微信:qunideppt)：最优质的PPT资源库"/>
          <p:cNvSpPr>
            <a:spLocks/>
          </p:cNvSpPr>
          <p:nvPr/>
        </p:nvSpPr>
        <p:spPr bwMode="auto">
          <a:xfrm>
            <a:off x="5353811" y="2304147"/>
            <a:ext cx="492936" cy="413759"/>
          </a:xfrm>
          <a:custGeom>
            <a:avLst/>
            <a:gdLst>
              <a:gd name="T0" fmla="*/ 152 w 442"/>
              <a:gd name="T1" fmla="*/ 10 h 371"/>
              <a:gd name="T2" fmla="*/ 158 w 442"/>
              <a:gd name="T3" fmla="*/ 40 h 371"/>
              <a:gd name="T4" fmla="*/ 200 w 442"/>
              <a:gd name="T5" fmla="*/ 72 h 371"/>
              <a:gd name="T6" fmla="*/ 258 w 442"/>
              <a:gd name="T7" fmla="*/ 14 h 371"/>
              <a:gd name="T8" fmla="*/ 257 w 442"/>
              <a:gd name="T9" fmla="*/ 0 h 371"/>
              <a:gd name="T10" fmla="*/ 277 w 442"/>
              <a:gd name="T11" fmla="*/ 19 h 371"/>
              <a:gd name="T12" fmla="*/ 278 w 442"/>
              <a:gd name="T13" fmla="*/ 28 h 371"/>
              <a:gd name="T14" fmla="*/ 374 w 442"/>
              <a:gd name="T15" fmla="*/ 56 h 371"/>
              <a:gd name="T16" fmla="*/ 429 w 442"/>
              <a:gd name="T17" fmla="*/ 197 h 371"/>
              <a:gd name="T18" fmla="*/ 420 w 442"/>
              <a:gd name="T19" fmla="*/ 336 h 371"/>
              <a:gd name="T20" fmla="*/ 360 w 442"/>
              <a:gd name="T21" fmla="*/ 356 h 371"/>
              <a:gd name="T22" fmla="*/ 325 w 442"/>
              <a:gd name="T23" fmla="*/ 352 h 371"/>
              <a:gd name="T24" fmla="*/ 324 w 442"/>
              <a:gd name="T25" fmla="*/ 309 h 371"/>
              <a:gd name="T26" fmla="*/ 316 w 442"/>
              <a:gd name="T27" fmla="*/ 252 h 371"/>
              <a:gd name="T28" fmla="*/ 334 w 442"/>
              <a:gd name="T29" fmla="*/ 248 h 371"/>
              <a:gd name="T30" fmla="*/ 311 w 442"/>
              <a:gd name="T31" fmla="*/ 226 h 371"/>
              <a:gd name="T32" fmla="*/ 269 w 442"/>
              <a:gd name="T33" fmla="*/ 248 h 371"/>
              <a:gd name="T34" fmla="*/ 208 w 442"/>
              <a:gd name="T35" fmla="*/ 237 h 371"/>
              <a:gd name="T36" fmla="*/ 206 w 442"/>
              <a:gd name="T37" fmla="*/ 117 h 371"/>
              <a:gd name="T38" fmla="*/ 202 w 442"/>
              <a:gd name="T39" fmla="*/ 105 h 371"/>
              <a:gd name="T40" fmla="*/ 211 w 442"/>
              <a:gd name="T41" fmla="*/ 89 h 371"/>
              <a:gd name="T42" fmla="*/ 234 w 442"/>
              <a:gd name="T43" fmla="*/ 73 h 371"/>
              <a:gd name="T44" fmla="*/ 227 w 442"/>
              <a:gd name="T45" fmla="*/ 64 h 371"/>
              <a:gd name="T46" fmla="*/ 204 w 442"/>
              <a:gd name="T47" fmla="*/ 81 h 371"/>
              <a:gd name="T48" fmla="*/ 196 w 442"/>
              <a:gd name="T49" fmla="*/ 81 h 371"/>
              <a:gd name="T50" fmla="*/ 176 w 442"/>
              <a:gd name="T51" fmla="*/ 68 h 371"/>
              <a:gd name="T52" fmla="*/ 166 w 442"/>
              <a:gd name="T53" fmla="*/ 79 h 371"/>
              <a:gd name="T54" fmla="*/ 187 w 442"/>
              <a:gd name="T55" fmla="*/ 91 h 371"/>
              <a:gd name="T56" fmla="*/ 184 w 442"/>
              <a:gd name="T57" fmla="*/ 101 h 371"/>
              <a:gd name="T58" fmla="*/ 174 w 442"/>
              <a:gd name="T59" fmla="*/ 117 h 371"/>
              <a:gd name="T60" fmla="*/ 165 w 442"/>
              <a:gd name="T61" fmla="*/ 226 h 371"/>
              <a:gd name="T62" fmla="*/ 118 w 442"/>
              <a:gd name="T63" fmla="*/ 227 h 371"/>
              <a:gd name="T64" fmla="*/ 89 w 442"/>
              <a:gd name="T65" fmla="*/ 267 h 371"/>
              <a:gd name="T66" fmla="*/ 102 w 442"/>
              <a:gd name="T67" fmla="*/ 275 h 371"/>
              <a:gd name="T68" fmla="*/ 98 w 442"/>
              <a:gd name="T69" fmla="*/ 364 h 371"/>
              <a:gd name="T70" fmla="*/ 53 w 442"/>
              <a:gd name="T71" fmla="*/ 367 h 371"/>
              <a:gd name="T72" fmla="*/ 4 w 442"/>
              <a:gd name="T73" fmla="*/ 310 h 371"/>
              <a:gd name="T74" fmla="*/ 6 w 442"/>
              <a:gd name="T75" fmla="*/ 180 h 371"/>
              <a:gd name="T76" fmla="*/ 46 w 442"/>
              <a:gd name="T77" fmla="*/ 77 h 371"/>
              <a:gd name="T78" fmla="*/ 125 w 442"/>
              <a:gd name="T79" fmla="*/ 46 h 371"/>
              <a:gd name="T80" fmla="*/ 152 w 442"/>
              <a:gd name="T81" fmla="*/ 1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42" h="371">
                <a:moveTo>
                  <a:pt x="152" y="10"/>
                </a:moveTo>
                <a:cubicBezTo>
                  <a:pt x="152" y="10"/>
                  <a:pt x="149" y="27"/>
                  <a:pt x="158" y="40"/>
                </a:cubicBezTo>
                <a:cubicBezTo>
                  <a:pt x="168" y="53"/>
                  <a:pt x="193" y="75"/>
                  <a:pt x="200" y="72"/>
                </a:cubicBezTo>
                <a:cubicBezTo>
                  <a:pt x="207" y="70"/>
                  <a:pt x="255" y="26"/>
                  <a:pt x="258" y="14"/>
                </a:cubicBezTo>
                <a:cubicBezTo>
                  <a:pt x="261" y="2"/>
                  <a:pt x="257" y="0"/>
                  <a:pt x="257" y="0"/>
                </a:cubicBezTo>
                <a:cubicBezTo>
                  <a:pt x="257" y="0"/>
                  <a:pt x="276" y="15"/>
                  <a:pt x="277" y="19"/>
                </a:cubicBezTo>
                <a:cubicBezTo>
                  <a:pt x="278" y="24"/>
                  <a:pt x="278" y="28"/>
                  <a:pt x="278" y="28"/>
                </a:cubicBezTo>
                <a:cubicBezTo>
                  <a:pt x="278" y="28"/>
                  <a:pt x="346" y="34"/>
                  <a:pt x="374" y="56"/>
                </a:cubicBezTo>
                <a:cubicBezTo>
                  <a:pt x="402" y="78"/>
                  <a:pt x="421" y="146"/>
                  <a:pt x="429" y="197"/>
                </a:cubicBezTo>
                <a:cubicBezTo>
                  <a:pt x="437" y="247"/>
                  <a:pt x="442" y="316"/>
                  <a:pt x="420" y="336"/>
                </a:cubicBezTo>
                <a:cubicBezTo>
                  <a:pt x="398" y="356"/>
                  <a:pt x="360" y="356"/>
                  <a:pt x="360" y="356"/>
                </a:cubicBezTo>
                <a:cubicBezTo>
                  <a:pt x="360" y="356"/>
                  <a:pt x="328" y="360"/>
                  <a:pt x="325" y="352"/>
                </a:cubicBezTo>
                <a:cubicBezTo>
                  <a:pt x="323" y="344"/>
                  <a:pt x="331" y="328"/>
                  <a:pt x="324" y="309"/>
                </a:cubicBezTo>
                <a:cubicBezTo>
                  <a:pt x="317" y="291"/>
                  <a:pt x="310" y="263"/>
                  <a:pt x="316" y="252"/>
                </a:cubicBezTo>
                <a:cubicBezTo>
                  <a:pt x="334" y="248"/>
                  <a:pt x="334" y="248"/>
                  <a:pt x="334" y="248"/>
                </a:cubicBezTo>
                <a:cubicBezTo>
                  <a:pt x="334" y="248"/>
                  <a:pt x="328" y="225"/>
                  <a:pt x="311" y="226"/>
                </a:cubicBezTo>
                <a:cubicBezTo>
                  <a:pt x="294" y="227"/>
                  <a:pt x="290" y="248"/>
                  <a:pt x="269" y="248"/>
                </a:cubicBezTo>
                <a:cubicBezTo>
                  <a:pt x="249" y="248"/>
                  <a:pt x="208" y="237"/>
                  <a:pt x="208" y="237"/>
                </a:cubicBezTo>
                <a:cubicBezTo>
                  <a:pt x="206" y="117"/>
                  <a:pt x="206" y="117"/>
                  <a:pt x="206" y="117"/>
                </a:cubicBezTo>
                <a:cubicBezTo>
                  <a:pt x="202" y="105"/>
                  <a:pt x="202" y="105"/>
                  <a:pt x="202" y="105"/>
                </a:cubicBezTo>
                <a:cubicBezTo>
                  <a:pt x="211" y="89"/>
                  <a:pt x="211" y="89"/>
                  <a:pt x="211" y="89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27" y="64"/>
                  <a:pt x="227" y="64"/>
                  <a:pt x="227" y="64"/>
                </a:cubicBezTo>
                <a:cubicBezTo>
                  <a:pt x="204" y="81"/>
                  <a:pt x="204" y="81"/>
                  <a:pt x="204" y="81"/>
                </a:cubicBezTo>
                <a:cubicBezTo>
                  <a:pt x="196" y="81"/>
                  <a:pt x="196" y="81"/>
                  <a:pt x="196" y="81"/>
                </a:cubicBezTo>
                <a:cubicBezTo>
                  <a:pt x="176" y="68"/>
                  <a:pt x="176" y="68"/>
                  <a:pt x="176" y="68"/>
                </a:cubicBezTo>
                <a:cubicBezTo>
                  <a:pt x="166" y="79"/>
                  <a:pt x="166" y="79"/>
                  <a:pt x="166" y="79"/>
                </a:cubicBezTo>
                <a:cubicBezTo>
                  <a:pt x="187" y="91"/>
                  <a:pt x="187" y="91"/>
                  <a:pt x="187" y="91"/>
                </a:cubicBezTo>
                <a:cubicBezTo>
                  <a:pt x="184" y="101"/>
                  <a:pt x="184" y="101"/>
                  <a:pt x="184" y="101"/>
                </a:cubicBezTo>
                <a:cubicBezTo>
                  <a:pt x="174" y="117"/>
                  <a:pt x="174" y="117"/>
                  <a:pt x="174" y="117"/>
                </a:cubicBezTo>
                <a:cubicBezTo>
                  <a:pt x="165" y="226"/>
                  <a:pt x="165" y="226"/>
                  <a:pt x="165" y="226"/>
                </a:cubicBezTo>
                <a:cubicBezTo>
                  <a:pt x="165" y="226"/>
                  <a:pt x="136" y="221"/>
                  <a:pt x="118" y="227"/>
                </a:cubicBezTo>
                <a:cubicBezTo>
                  <a:pt x="100" y="234"/>
                  <a:pt x="88" y="254"/>
                  <a:pt x="89" y="267"/>
                </a:cubicBezTo>
                <a:cubicBezTo>
                  <a:pt x="89" y="267"/>
                  <a:pt x="88" y="276"/>
                  <a:pt x="102" y="275"/>
                </a:cubicBezTo>
                <a:cubicBezTo>
                  <a:pt x="102" y="275"/>
                  <a:pt x="98" y="362"/>
                  <a:pt x="98" y="364"/>
                </a:cubicBezTo>
                <a:cubicBezTo>
                  <a:pt x="98" y="366"/>
                  <a:pt x="76" y="371"/>
                  <a:pt x="53" y="367"/>
                </a:cubicBezTo>
                <a:cubicBezTo>
                  <a:pt x="31" y="364"/>
                  <a:pt x="9" y="335"/>
                  <a:pt x="4" y="310"/>
                </a:cubicBezTo>
                <a:cubicBezTo>
                  <a:pt x="0" y="284"/>
                  <a:pt x="2" y="210"/>
                  <a:pt x="6" y="180"/>
                </a:cubicBezTo>
                <a:cubicBezTo>
                  <a:pt x="11" y="150"/>
                  <a:pt x="17" y="88"/>
                  <a:pt x="46" y="77"/>
                </a:cubicBezTo>
                <a:cubicBezTo>
                  <a:pt x="74" y="66"/>
                  <a:pt x="114" y="56"/>
                  <a:pt x="125" y="46"/>
                </a:cubicBezTo>
                <a:cubicBezTo>
                  <a:pt x="135" y="35"/>
                  <a:pt x="148" y="11"/>
                  <a:pt x="152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2" name="出自【趣你的PPT】(微信:qunideppt)：最优质的PPT资源库"/>
          <p:cNvSpPr>
            <a:spLocks/>
          </p:cNvSpPr>
          <p:nvPr/>
        </p:nvSpPr>
        <p:spPr bwMode="auto">
          <a:xfrm>
            <a:off x="5466190" y="2602973"/>
            <a:ext cx="296272" cy="97054"/>
          </a:xfrm>
          <a:custGeom>
            <a:avLst/>
            <a:gdLst>
              <a:gd name="T0" fmla="*/ 230 w 266"/>
              <a:gd name="T1" fmla="*/ 79 h 87"/>
              <a:gd name="T2" fmla="*/ 151 w 266"/>
              <a:gd name="T3" fmla="*/ 49 h 87"/>
              <a:gd name="T4" fmla="*/ 82 w 266"/>
              <a:gd name="T5" fmla="*/ 17 h 87"/>
              <a:gd name="T6" fmla="*/ 1 w 266"/>
              <a:gd name="T7" fmla="*/ 7 h 87"/>
              <a:gd name="T8" fmla="*/ 0 w 266"/>
              <a:gd name="T9" fmla="*/ 10 h 87"/>
              <a:gd name="T10" fmla="*/ 81 w 266"/>
              <a:gd name="T11" fmla="*/ 22 h 87"/>
              <a:gd name="T12" fmla="*/ 230 w 266"/>
              <a:gd name="T13" fmla="*/ 84 h 87"/>
              <a:gd name="T14" fmla="*/ 230 w 266"/>
              <a:gd name="T15" fmla="*/ 79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87">
                <a:moveTo>
                  <a:pt x="230" y="79"/>
                </a:moveTo>
                <a:cubicBezTo>
                  <a:pt x="230" y="79"/>
                  <a:pt x="182" y="65"/>
                  <a:pt x="151" y="49"/>
                </a:cubicBezTo>
                <a:cubicBezTo>
                  <a:pt x="120" y="33"/>
                  <a:pt x="87" y="17"/>
                  <a:pt x="82" y="17"/>
                </a:cubicBezTo>
                <a:cubicBezTo>
                  <a:pt x="77" y="17"/>
                  <a:pt x="25" y="0"/>
                  <a:pt x="1" y="7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10"/>
                  <a:pt x="42" y="5"/>
                  <a:pt x="81" y="22"/>
                </a:cubicBezTo>
                <a:cubicBezTo>
                  <a:pt x="121" y="40"/>
                  <a:pt x="195" y="87"/>
                  <a:pt x="230" y="84"/>
                </a:cubicBezTo>
                <a:cubicBezTo>
                  <a:pt x="266" y="81"/>
                  <a:pt x="230" y="79"/>
                  <a:pt x="230" y="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3" name="出自【趣你的PPT】(微信:qunideppt)：最优质的PPT资源库"/>
          <p:cNvSpPr>
            <a:spLocks/>
          </p:cNvSpPr>
          <p:nvPr/>
        </p:nvSpPr>
        <p:spPr bwMode="auto">
          <a:xfrm>
            <a:off x="5453420" y="2668101"/>
            <a:ext cx="196663" cy="44697"/>
          </a:xfrm>
          <a:custGeom>
            <a:avLst/>
            <a:gdLst>
              <a:gd name="T0" fmla="*/ 5 w 177"/>
              <a:gd name="T1" fmla="*/ 32 h 40"/>
              <a:gd name="T2" fmla="*/ 107 w 177"/>
              <a:gd name="T3" fmla="*/ 22 h 40"/>
              <a:gd name="T4" fmla="*/ 169 w 177"/>
              <a:gd name="T5" fmla="*/ 0 h 40"/>
              <a:gd name="T6" fmla="*/ 177 w 177"/>
              <a:gd name="T7" fmla="*/ 3 h 40"/>
              <a:gd name="T8" fmla="*/ 103 w 177"/>
              <a:gd name="T9" fmla="*/ 29 h 40"/>
              <a:gd name="T10" fmla="*/ 0 w 177"/>
              <a:gd name="T11" fmla="*/ 40 h 40"/>
              <a:gd name="T12" fmla="*/ 5 w 177"/>
              <a:gd name="T13" fmla="*/ 32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7" h="40">
                <a:moveTo>
                  <a:pt x="5" y="32"/>
                </a:moveTo>
                <a:cubicBezTo>
                  <a:pt x="5" y="32"/>
                  <a:pt x="61" y="33"/>
                  <a:pt x="107" y="22"/>
                </a:cubicBezTo>
                <a:cubicBezTo>
                  <a:pt x="154" y="10"/>
                  <a:pt x="169" y="0"/>
                  <a:pt x="169" y="0"/>
                </a:cubicBezTo>
                <a:cubicBezTo>
                  <a:pt x="177" y="3"/>
                  <a:pt x="177" y="3"/>
                  <a:pt x="177" y="3"/>
                </a:cubicBezTo>
                <a:cubicBezTo>
                  <a:pt x="177" y="3"/>
                  <a:pt x="142" y="22"/>
                  <a:pt x="103" y="29"/>
                </a:cubicBezTo>
                <a:cubicBezTo>
                  <a:pt x="64" y="36"/>
                  <a:pt x="0" y="40"/>
                  <a:pt x="0" y="40"/>
                </a:cubicBezTo>
                <a:lnTo>
                  <a:pt x="5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6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7401553" y="3161115"/>
            <a:ext cx="421704" cy="620968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58679" y="5159624"/>
            <a:ext cx="575429" cy="431575"/>
          </a:xfrm>
          <a:custGeom>
            <a:avLst/>
            <a:gdLst/>
            <a:ahLst/>
            <a:cxnLst>
              <a:cxn ang="0">
                <a:pos x="168" y="126"/>
              </a:cxn>
              <a:cxn ang="0">
                <a:pos x="0" y="126"/>
              </a:cxn>
              <a:cxn ang="0">
                <a:pos x="0" y="0"/>
              </a:cxn>
              <a:cxn ang="0">
                <a:pos x="10" y="0"/>
              </a:cxn>
              <a:cxn ang="0">
                <a:pos x="10" y="115"/>
              </a:cxn>
              <a:cxn ang="0">
                <a:pos x="168" y="115"/>
              </a:cxn>
              <a:cxn ang="0">
                <a:pos x="168" y="126"/>
              </a:cxn>
              <a:cxn ang="0">
                <a:pos x="54" y="104"/>
              </a:cxn>
              <a:cxn ang="0">
                <a:pos x="32" y="104"/>
              </a:cxn>
              <a:cxn ang="0">
                <a:pos x="32" y="63"/>
              </a:cxn>
              <a:cxn ang="0">
                <a:pos x="54" y="63"/>
              </a:cxn>
              <a:cxn ang="0">
                <a:pos x="54" y="104"/>
              </a:cxn>
              <a:cxn ang="0">
                <a:pos x="84" y="104"/>
              </a:cxn>
              <a:cxn ang="0">
                <a:pos x="64" y="104"/>
              </a:cxn>
              <a:cxn ang="0">
                <a:pos x="64" y="19"/>
              </a:cxn>
              <a:cxn ang="0">
                <a:pos x="84" y="19"/>
              </a:cxn>
              <a:cxn ang="0">
                <a:pos x="84" y="104"/>
              </a:cxn>
              <a:cxn ang="0">
                <a:pos x="116" y="104"/>
              </a:cxn>
              <a:cxn ang="0">
                <a:pos x="95" y="104"/>
              </a:cxn>
              <a:cxn ang="0">
                <a:pos x="95" y="41"/>
              </a:cxn>
              <a:cxn ang="0">
                <a:pos x="116" y="41"/>
              </a:cxn>
              <a:cxn ang="0">
                <a:pos x="116" y="104"/>
              </a:cxn>
              <a:cxn ang="0">
                <a:pos x="147" y="104"/>
              </a:cxn>
              <a:cxn ang="0">
                <a:pos x="127" y="104"/>
              </a:cxn>
              <a:cxn ang="0">
                <a:pos x="127" y="9"/>
              </a:cxn>
              <a:cxn ang="0">
                <a:pos x="147" y="9"/>
              </a:cxn>
              <a:cxn ang="0">
                <a:pos x="147" y="104"/>
              </a:cxn>
            </a:cxnLst>
            <a:rect l="0" t="0" r="r" b="b"/>
            <a:pathLst>
              <a:path w="168" h="126">
                <a:moveTo>
                  <a:pt x="168" y="126"/>
                </a:moveTo>
                <a:lnTo>
                  <a:pt x="0" y="126"/>
                </a:lnTo>
                <a:lnTo>
                  <a:pt x="0" y="0"/>
                </a:lnTo>
                <a:lnTo>
                  <a:pt x="10" y="0"/>
                </a:lnTo>
                <a:lnTo>
                  <a:pt x="10" y="115"/>
                </a:lnTo>
                <a:lnTo>
                  <a:pt x="168" y="115"/>
                </a:lnTo>
                <a:lnTo>
                  <a:pt x="168" y="126"/>
                </a:lnTo>
                <a:close/>
                <a:moveTo>
                  <a:pt x="54" y="104"/>
                </a:moveTo>
                <a:lnTo>
                  <a:pt x="32" y="104"/>
                </a:lnTo>
                <a:lnTo>
                  <a:pt x="32" y="63"/>
                </a:lnTo>
                <a:lnTo>
                  <a:pt x="54" y="63"/>
                </a:lnTo>
                <a:lnTo>
                  <a:pt x="54" y="104"/>
                </a:lnTo>
                <a:close/>
                <a:moveTo>
                  <a:pt x="84" y="104"/>
                </a:moveTo>
                <a:lnTo>
                  <a:pt x="64" y="104"/>
                </a:lnTo>
                <a:lnTo>
                  <a:pt x="64" y="19"/>
                </a:lnTo>
                <a:lnTo>
                  <a:pt x="84" y="19"/>
                </a:lnTo>
                <a:lnTo>
                  <a:pt x="84" y="104"/>
                </a:lnTo>
                <a:close/>
                <a:moveTo>
                  <a:pt x="116" y="104"/>
                </a:moveTo>
                <a:lnTo>
                  <a:pt x="95" y="104"/>
                </a:lnTo>
                <a:lnTo>
                  <a:pt x="95" y="41"/>
                </a:lnTo>
                <a:lnTo>
                  <a:pt x="116" y="41"/>
                </a:lnTo>
                <a:lnTo>
                  <a:pt x="116" y="104"/>
                </a:lnTo>
                <a:close/>
                <a:moveTo>
                  <a:pt x="147" y="104"/>
                </a:moveTo>
                <a:lnTo>
                  <a:pt x="127" y="104"/>
                </a:lnTo>
                <a:lnTo>
                  <a:pt x="127" y="9"/>
                </a:lnTo>
                <a:lnTo>
                  <a:pt x="147" y="9"/>
                </a:lnTo>
                <a:lnTo>
                  <a:pt x="147" y="1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accent1"/>
              </a:solidFill>
            </a:endParaRPr>
          </a:p>
        </p:txBody>
      </p:sp>
      <p:sp>
        <p:nvSpPr>
          <p:cNvPr id="108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270270" y="4037079"/>
            <a:ext cx="517120" cy="471224"/>
          </a:xfrm>
          <a:custGeom>
            <a:avLst/>
            <a:gdLst/>
            <a:ahLst/>
            <a:cxnLst>
              <a:cxn ang="0">
                <a:pos x="45" y="41"/>
              </a:cxn>
              <a:cxn ang="0">
                <a:pos x="47" y="50"/>
              </a:cxn>
              <a:cxn ang="0">
                <a:pos x="40" y="56"/>
              </a:cxn>
              <a:cxn ang="0">
                <a:pos x="31" y="60"/>
              </a:cxn>
              <a:cxn ang="0">
                <a:pos x="21" y="60"/>
              </a:cxn>
              <a:cxn ang="0">
                <a:pos x="13" y="56"/>
              </a:cxn>
              <a:cxn ang="0">
                <a:pos x="5" y="50"/>
              </a:cxn>
              <a:cxn ang="0">
                <a:pos x="8" y="41"/>
              </a:cxn>
              <a:cxn ang="0">
                <a:pos x="0" y="32"/>
              </a:cxn>
              <a:cxn ang="0">
                <a:pos x="9" y="26"/>
              </a:cxn>
              <a:cxn ang="0">
                <a:pos x="5" y="20"/>
              </a:cxn>
              <a:cxn ang="0">
                <a:pos x="17" y="18"/>
              </a:cxn>
              <a:cxn ang="0">
                <a:pos x="22" y="10"/>
              </a:cxn>
              <a:cxn ang="0">
                <a:pos x="32" y="17"/>
              </a:cxn>
              <a:cxn ang="0">
                <a:pos x="41" y="14"/>
              </a:cxn>
              <a:cxn ang="0">
                <a:pos x="47" y="22"/>
              </a:cxn>
              <a:cxn ang="0">
                <a:pos x="51" y="30"/>
              </a:cxn>
              <a:cxn ang="0">
                <a:pos x="26" y="25"/>
              </a:cxn>
              <a:cxn ang="0">
                <a:pos x="36" y="35"/>
              </a:cxn>
              <a:cxn ang="0">
                <a:pos x="72" y="19"/>
              </a:cxn>
              <a:cxn ang="0">
                <a:pos x="72" y="27"/>
              </a:cxn>
              <a:cxn ang="0">
                <a:pos x="62" y="25"/>
              </a:cxn>
              <a:cxn ang="0">
                <a:pos x="52" y="27"/>
              </a:cxn>
              <a:cxn ang="0">
                <a:pos x="53" y="19"/>
              </a:cxn>
              <a:cxn ang="0">
                <a:pos x="53" y="11"/>
              </a:cxn>
              <a:cxn ang="0">
                <a:pos x="52" y="3"/>
              </a:cxn>
              <a:cxn ang="0">
                <a:pos x="62" y="4"/>
              </a:cxn>
              <a:cxn ang="0">
                <a:pos x="67" y="0"/>
              </a:cxn>
              <a:cxn ang="0">
                <a:pos x="70" y="9"/>
              </a:cxn>
              <a:cxn ang="0">
                <a:pos x="78" y="18"/>
              </a:cxn>
              <a:cxn ang="0">
                <a:pos x="70" y="62"/>
              </a:cxn>
              <a:cxn ang="0">
                <a:pos x="67" y="71"/>
              </a:cxn>
              <a:cxn ang="0">
                <a:pos x="61" y="66"/>
              </a:cxn>
              <a:cxn ang="0">
                <a:pos x="52" y="68"/>
              </a:cxn>
              <a:cxn ang="0">
                <a:pos x="47" y="59"/>
              </a:cxn>
              <a:cxn ang="0">
                <a:pos x="54" y="50"/>
              </a:cxn>
              <a:cxn ang="0">
                <a:pos x="57" y="41"/>
              </a:cxn>
              <a:cxn ang="0">
                <a:pos x="63" y="46"/>
              </a:cxn>
              <a:cxn ang="0">
                <a:pos x="72" y="44"/>
              </a:cxn>
              <a:cxn ang="0">
                <a:pos x="72" y="52"/>
              </a:cxn>
              <a:cxn ang="0">
                <a:pos x="62" y="10"/>
              </a:cxn>
              <a:cxn ang="0">
                <a:pos x="67" y="15"/>
              </a:cxn>
              <a:cxn ang="0">
                <a:pos x="57" y="56"/>
              </a:cxn>
              <a:cxn ang="0">
                <a:pos x="62" y="51"/>
              </a:cxn>
            </a:cxnLst>
            <a:rect l="0" t="0" r="r" b="b"/>
            <a:pathLst>
              <a:path w="78" h="71">
                <a:moveTo>
                  <a:pt x="52" y="39"/>
                </a:moveTo>
                <a:cubicBezTo>
                  <a:pt x="52" y="40"/>
                  <a:pt x="51" y="40"/>
                  <a:pt x="51" y="40"/>
                </a:cubicBezTo>
                <a:cubicBezTo>
                  <a:pt x="45" y="41"/>
                  <a:pt x="45" y="41"/>
                  <a:pt x="45" y="41"/>
                </a:cubicBezTo>
                <a:cubicBezTo>
                  <a:pt x="44" y="42"/>
                  <a:pt x="44" y="43"/>
                  <a:pt x="43" y="44"/>
                </a:cubicBezTo>
                <a:cubicBezTo>
                  <a:pt x="45" y="46"/>
                  <a:pt x="46" y="47"/>
                  <a:pt x="47" y="49"/>
                </a:cubicBezTo>
                <a:cubicBezTo>
                  <a:pt x="47" y="49"/>
                  <a:pt x="47" y="49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46" y="52"/>
                  <a:pt x="42" y="56"/>
                  <a:pt x="41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35" y="53"/>
                  <a:pt x="35" y="53"/>
                  <a:pt x="35" y="53"/>
                </a:cubicBezTo>
                <a:cubicBezTo>
                  <a:pt x="34" y="53"/>
                  <a:pt x="33" y="53"/>
                  <a:pt x="32" y="54"/>
                </a:cubicBezTo>
                <a:cubicBezTo>
                  <a:pt x="32" y="56"/>
                  <a:pt x="32" y="58"/>
                  <a:pt x="31" y="60"/>
                </a:cubicBezTo>
                <a:cubicBezTo>
                  <a:pt x="31" y="61"/>
                  <a:pt x="30" y="61"/>
                  <a:pt x="30" y="61"/>
                </a:cubicBezTo>
                <a:cubicBezTo>
                  <a:pt x="22" y="61"/>
                  <a:pt x="22" y="61"/>
                  <a:pt x="22" y="61"/>
                </a:cubicBezTo>
                <a:cubicBezTo>
                  <a:pt x="22" y="61"/>
                  <a:pt x="21" y="61"/>
                  <a:pt x="21" y="60"/>
                </a:cubicBezTo>
                <a:cubicBezTo>
                  <a:pt x="20" y="54"/>
                  <a:pt x="20" y="54"/>
                  <a:pt x="20" y="54"/>
                </a:cubicBezTo>
                <a:cubicBezTo>
                  <a:pt x="19" y="54"/>
                  <a:pt x="18" y="53"/>
                  <a:pt x="17" y="53"/>
                </a:cubicBezTo>
                <a:cubicBezTo>
                  <a:pt x="13" y="56"/>
                  <a:pt x="13" y="56"/>
                  <a:pt x="13" y="56"/>
                </a:cubicBezTo>
                <a:cubicBezTo>
                  <a:pt x="12" y="56"/>
                  <a:pt x="12" y="56"/>
                  <a:pt x="12" y="56"/>
                </a:cubicBezTo>
                <a:cubicBezTo>
                  <a:pt x="11" y="56"/>
                  <a:pt x="11" y="56"/>
                  <a:pt x="11" y="56"/>
                </a:cubicBezTo>
                <a:cubicBezTo>
                  <a:pt x="10" y="55"/>
                  <a:pt x="5" y="51"/>
                  <a:pt x="5" y="50"/>
                </a:cubicBezTo>
                <a:cubicBezTo>
                  <a:pt x="5" y="49"/>
                  <a:pt x="5" y="49"/>
                  <a:pt x="5" y="49"/>
                </a:cubicBezTo>
                <a:cubicBezTo>
                  <a:pt x="7" y="47"/>
                  <a:pt x="8" y="46"/>
                  <a:pt x="9" y="44"/>
                </a:cubicBezTo>
                <a:cubicBezTo>
                  <a:pt x="8" y="43"/>
                  <a:pt x="8" y="42"/>
                  <a:pt x="8" y="41"/>
                </a:cubicBezTo>
                <a:cubicBezTo>
                  <a:pt x="1" y="40"/>
                  <a:pt x="1" y="40"/>
                  <a:pt x="1" y="40"/>
                </a:cubicBezTo>
                <a:cubicBezTo>
                  <a:pt x="1" y="40"/>
                  <a:pt x="0" y="40"/>
                  <a:pt x="0" y="39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1" y="30"/>
                  <a:pt x="1" y="30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8"/>
                  <a:pt x="8" y="27"/>
                  <a:pt x="9" y="26"/>
                </a:cubicBezTo>
                <a:cubicBezTo>
                  <a:pt x="8" y="25"/>
                  <a:pt x="7" y="23"/>
                  <a:pt x="5" y="22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0"/>
                  <a:pt x="5" y="20"/>
                </a:cubicBezTo>
                <a:cubicBezTo>
                  <a:pt x="6" y="19"/>
                  <a:pt x="11" y="14"/>
                  <a:pt x="12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7" y="18"/>
                  <a:pt x="17" y="18"/>
                  <a:pt x="17" y="18"/>
                </a:cubicBezTo>
                <a:cubicBezTo>
                  <a:pt x="18" y="18"/>
                  <a:pt x="19" y="17"/>
                  <a:pt x="20" y="17"/>
                </a:cubicBezTo>
                <a:cubicBezTo>
                  <a:pt x="21" y="15"/>
                  <a:pt x="21" y="13"/>
                  <a:pt x="21" y="11"/>
                </a:cubicBezTo>
                <a:cubicBezTo>
                  <a:pt x="21" y="10"/>
                  <a:pt x="22" y="10"/>
                  <a:pt x="22" y="10"/>
                </a:cubicBezTo>
                <a:cubicBezTo>
                  <a:pt x="30" y="10"/>
                  <a:pt x="30" y="10"/>
                  <a:pt x="30" y="10"/>
                </a:cubicBezTo>
                <a:cubicBezTo>
                  <a:pt x="30" y="10"/>
                  <a:pt x="31" y="10"/>
                  <a:pt x="31" y="11"/>
                </a:cubicBezTo>
                <a:cubicBezTo>
                  <a:pt x="32" y="17"/>
                  <a:pt x="32" y="17"/>
                  <a:pt x="32" y="17"/>
                </a:cubicBezTo>
                <a:cubicBezTo>
                  <a:pt x="33" y="17"/>
                  <a:pt x="34" y="18"/>
                  <a:pt x="35" y="18"/>
                </a:cubicBez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2" y="15"/>
                  <a:pt x="47" y="20"/>
                  <a:pt x="47" y="21"/>
                </a:cubicBezTo>
                <a:cubicBezTo>
                  <a:pt x="47" y="21"/>
                  <a:pt x="47" y="21"/>
                  <a:pt x="47" y="22"/>
                </a:cubicBezTo>
                <a:cubicBezTo>
                  <a:pt x="46" y="23"/>
                  <a:pt x="45" y="25"/>
                  <a:pt x="43" y="26"/>
                </a:cubicBezTo>
                <a:cubicBezTo>
                  <a:pt x="44" y="27"/>
                  <a:pt x="44" y="28"/>
                  <a:pt x="45" y="30"/>
                </a:cubicBezTo>
                <a:cubicBezTo>
                  <a:pt x="51" y="30"/>
                  <a:pt x="51" y="30"/>
                  <a:pt x="51" y="30"/>
                </a:cubicBezTo>
                <a:cubicBezTo>
                  <a:pt x="51" y="31"/>
                  <a:pt x="52" y="31"/>
                  <a:pt x="52" y="32"/>
                </a:cubicBezTo>
                <a:lnTo>
                  <a:pt x="52" y="39"/>
                </a:lnTo>
                <a:close/>
                <a:moveTo>
                  <a:pt x="26" y="25"/>
                </a:moveTo>
                <a:cubicBezTo>
                  <a:pt x="21" y="25"/>
                  <a:pt x="16" y="30"/>
                  <a:pt x="16" y="35"/>
                </a:cubicBezTo>
                <a:cubicBezTo>
                  <a:pt x="16" y="41"/>
                  <a:pt x="21" y="46"/>
                  <a:pt x="26" y="46"/>
                </a:cubicBezTo>
                <a:cubicBezTo>
                  <a:pt x="32" y="46"/>
                  <a:pt x="36" y="41"/>
                  <a:pt x="36" y="35"/>
                </a:cubicBezTo>
                <a:cubicBezTo>
                  <a:pt x="36" y="30"/>
                  <a:pt x="32" y="25"/>
                  <a:pt x="26" y="25"/>
                </a:cubicBezTo>
                <a:close/>
                <a:moveTo>
                  <a:pt x="78" y="18"/>
                </a:moveTo>
                <a:cubicBezTo>
                  <a:pt x="78" y="18"/>
                  <a:pt x="72" y="19"/>
                  <a:pt x="72" y="19"/>
                </a:cubicBezTo>
                <a:cubicBezTo>
                  <a:pt x="71" y="20"/>
                  <a:pt x="71" y="20"/>
                  <a:pt x="70" y="21"/>
                </a:cubicBezTo>
                <a:cubicBezTo>
                  <a:pt x="71" y="22"/>
                  <a:pt x="72" y="26"/>
                  <a:pt x="72" y="26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7"/>
                  <a:pt x="68" y="30"/>
                  <a:pt x="67" y="30"/>
                </a:cubicBezTo>
                <a:cubicBezTo>
                  <a:pt x="67" y="30"/>
                  <a:pt x="64" y="26"/>
                  <a:pt x="63" y="25"/>
                </a:cubicBezTo>
                <a:cubicBezTo>
                  <a:pt x="63" y="25"/>
                  <a:pt x="63" y="25"/>
                  <a:pt x="62" y="25"/>
                </a:cubicBezTo>
                <a:cubicBezTo>
                  <a:pt x="62" y="25"/>
                  <a:pt x="61" y="25"/>
                  <a:pt x="61" y="25"/>
                </a:cubicBezTo>
                <a:cubicBezTo>
                  <a:pt x="61" y="26"/>
                  <a:pt x="58" y="30"/>
                  <a:pt x="57" y="30"/>
                </a:cubicBezTo>
                <a:cubicBezTo>
                  <a:pt x="57" y="30"/>
                  <a:pt x="53" y="27"/>
                  <a:pt x="52" y="27"/>
                </a:cubicBezTo>
                <a:cubicBezTo>
                  <a:pt x="52" y="27"/>
                  <a:pt x="52" y="27"/>
                  <a:pt x="52" y="26"/>
                </a:cubicBezTo>
                <a:cubicBezTo>
                  <a:pt x="52" y="26"/>
                  <a:pt x="54" y="22"/>
                  <a:pt x="54" y="21"/>
                </a:cubicBezTo>
                <a:cubicBezTo>
                  <a:pt x="53" y="20"/>
                  <a:pt x="53" y="20"/>
                  <a:pt x="53" y="19"/>
                </a:cubicBezTo>
                <a:cubicBezTo>
                  <a:pt x="52" y="19"/>
                  <a:pt x="47" y="18"/>
                  <a:pt x="47" y="18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11"/>
                  <a:pt x="52" y="11"/>
                  <a:pt x="53" y="11"/>
                </a:cubicBezTo>
                <a:cubicBezTo>
                  <a:pt x="53" y="10"/>
                  <a:pt x="53" y="9"/>
                  <a:pt x="54" y="9"/>
                </a:cubicBezTo>
                <a:cubicBezTo>
                  <a:pt x="54" y="8"/>
                  <a:pt x="52" y="4"/>
                  <a:pt x="52" y="3"/>
                </a:cubicBezTo>
                <a:cubicBezTo>
                  <a:pt x="52" y="3"/>
                  <a:pt x="52" y="3"/>
                  <a:pt x="52" y="3"/>
                </a:cubicBezTo>
                <a:cubicBezTo>
                  <a:pt x="53" y="3"/>
                  <a:pt x="57" y="0"/>
                  <a:pt x="57" y="0"/>
                </a:cubicBezTo>
                <a:cubicBezTo>
                  <a:pt x="58" y="0"/>
                  <a:pt x="61" y="4"/>
                  <a:pt x="61" y="5"/>
                </a:cubicBezTo>
                <a:cubicBezTo>
                  <a:pt x="61" y="4"/>
                  <a:pt x="62" y="4"/>
                  <a:pt x="62" y="4"/>
                </a:cubicBezTo>
                <a:cubicBezTo>
                  <a:pt x="63" y="4"/>
                  <a:pt x="63" y="4"/>
                  <a:pt x="63" y="5"/>
                </a:cubicBezTo>
                <a:cubicBezTo>
                  <a:pt x="64" y="3"/>
                  <a:pt x="66" y="1"/>
                  <a:pt x="6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8" y="0"/>
                  <a:pt x="72" y="2"/>
                  <a:pt x="72" y="3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4"/>
                  <a:pt x="71" y="8"/>
                  <a:pt x="70" y="9"/>
                </a:cubicBezTo>
                <a:cubicBezTo>
                  <a:pt x="71" y="9"/>
                  <a:pt x="71" y="10"/>
                  <a:pt x="72" y="11"/>
                </a:cubicBezTo>
                <a:cubicBezTo>
                  <a:pt x="72" y="11"/>
                  <a:pt x="78" y="11"/>
                  <a:pt x="78" y="12"/>
                </a:cubicBezTo>
                <a:lnTo>
                  <a:pt x="78" y="18"/>
                </a:lnTo>
                <a:close/>
                <a:moveTo>
                  <a:pt x="78" y="59"/>
                </a:moveTo>
                <a:cubicBezTo>
                  <a:pt x="78" y="59"/>
                  <a:pt x="72" y="60"/>
                  <a:pt x="72" y="60"/>
                </a:cubicBezTo>
                <a:cubicBezTo>
                  <a:pt x="71" y="61"/>
                  <a:pt x="71" y="61"/>
                  <a:pt x="70" y="62"/>
                </a:cubicBezTo>
                <a:cubicBezTo>
                  <a:pt x="71" y="63"/>
                  <a:pt x="72" y="67"/>
                  <a:pt x="72" y="68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68"/>
                  <a:pt x="68" y="71"/>
                  <a:pt x="67" y="71"/>
                </a:cubicBezTo>
                <a:cubicBezTo>
                  <a:pt x="67" y="71"/>
                  <a:pt x="64" y="67"/>
                  <a:pt x="63" y="66"/>
                </a:cubicBezTo>
                <a:cubicBezTo>
                  <a:pt x="63" y="66"/>
                  <a:pt x="63" y="66"/>
                  <a:pt x="62" y="66"/>
                </a:cubicBezTo>
                <a:cubicBezTo>
                  <a:pt x="62" y="66"/>
                  <a:pt x="61" y="66"/>
                  <a:pt x="61" y="66"/>
                </a:cubicBezTo>
                <a:cubicBezTo>
                  <a:pt x="61" y="67"/>
                  <a:pt x="58" y="71"/>
                  <a:pt x="57" y="71"/>
                </a:cubicBezTo>
                <a:cubicBezTo>
                  <a:pt x="57" y="71"/>
                  <a:pt x="53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7"/>
                  <a:pt x="54" y="63"/>
                  <a:pt x="54" y="62"/>
                </a:cubicBezTo>
                <a:cubicBezTo>
                  <a:pt x="53" y="61"/>
                  <a:pt x="53" y="61"/>
                  <a:pt x="53" y="60"/>
                </a:cubicBezTo>
                <a:cubicBezTo>
                  <a:pt x="52" y="60"/>
                  <a:pt x="47" y="59"/>
                  <a:pt x="47" y="59"/>
                </a:cubicBezTo>
                <a:cubicBezTo>
                  <a:pt x="47" y="53"/>
                  <a:pt x="47" y="53"/>
                  <a:pt x="47" y="53"/>
                </a:cubicBezTo>
                <a:cubicBezTo>
                  <a:pt x="47" y="52"/>
                  <a:pt x="52" y="52"/>
                  <a:pt x="53" y="52"/>
                </a:cubicBezTo>
                <a:cubicBezTo>
                  <a:pt x="53" y="51"/>
                  <a:pt x="53" y="50"/>
                  <a:pt x="54" y="50"/>
                </a:cubicBezTo>
                <a:cubicBezTo>
                  <a:pt x="54" y="49"/>
                  <a:pt x="52" y="45"/>
                  <a:pt x="52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3" y="44"/>
                  <a:pt x="57" y="41"/>
                  <a:pt x="57" y="41"/>
                </a:cubicBezTo>
                <a:cubicBezTo>
                  <a:pt x="58" y="41"/>
                  <a:pt x="61" y="45"/>
                  <a:pt x="61" y="46"/>
                </a:cubicBezTo>
                <a:cubicBezTo>
                  <a:pt x="61" y="46"/>
                  <a:pt x="62" y="46"/>
                  <a:pt x="62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4" y="44"/>
                  <a:pt x="66" y="43"/>
                  <a:pt x="67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8" y="41"/>
                  <a:pt x="72" y="44"/>
                  <a:pt x="72" y="44"/>
                </a:cubicBezTo>
                <a:cubicBezTo>
                  <a:pt x="72" y="44"/>
                  <a:pt x="72" y="44"/>
                  <a:pt x="72" y="44"/>
                </a:cubicBezTo>
                <a:cubicBezTo>
                  <a:pt x="72" y="45"/>
                  <a:pt x="71" y="49"/>
                  <a:pt x="70" y="50"/>
                </a:cubicBezTo>
                <a:cubicBezTo>
                  <a:pt x="71" y="50"/>
                  <a:pt x="71" y="51"/>
                  <a:pt x="72" y="52"/>
                </a:cubicBezTo>
                <a:cubicBezTo>
                  <a:pt x="72" y="52"/>
                  <a:pt x="78" y="52"/>
                  <a:pt x="78" y="53"/>
                </a:cubicBezTo>
                <a:lnTo>
                  <a:pt x="78" y="59"/>
                </a:lnTo>
                <a:close/>
                <a:moveTo>
                  <a:pt x="62" y="10"/>
                </a:moveTo>
                <a:cubicBezTo>
                  <a:pt x="59" y="10"/>
                  <a:pt x="57" y="12"/>
                  <a:pt x="57" y="15"/>
                </a:cubicBezTo>
                <a:cubicBezTo>
                  <a:pt x="57" y="18"/>
                  <a:pt x="59" y="20"/>
                  <a:pt x="62" y="20"/>
                </a:cubicBezTo>
                <a:cubicBezTo>
                  <a:pt x="65" y="20"/>
                  <a:pt x="67" y="18"/>
                  <a:pt x="67" y="15"/>
                </a:cubicBezTo>
                <a:cubicBezTo>
                  <a:pt x="67" y="12"/>
                  <a:pt x="65" y="10"/>
                  <a:pt x="62" y="10"/>
                </a:cubicBezTo>
                <a:close/>
                <a:moveTo>
                  <a:pt x="62" y="51"/>
                </a:moveTo>
                <a:cubicBezTo>
                  <a:pt x="59" y="51"/>
                  <a:pt x="57" y="53"/>
                  <a:pt x="57" y="56"/>
                </a:cubicBezTo>
                <a:cubicBezTo>
                  <a:pt x="57" y="59"/>
                  <a:pt x="59" y="61"/>
                  <a:pt x="62" y="61"/>
                </a:cubicBezTo>
                <a:cubicBezTo>
                  <a:pt x="65" y="61"/>
                  <a:pt x="67" y="59"/>
                  <a:pt x="67" y="56"/>
                </a:cubicBezTo>
                <a:cubicBezTo>
                  <a:pt x="67" y="53"/>
                  <a:pt x="65" y="51"/>
                  <a:pt x="62" y="5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86" name="Group 85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93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400" dirty="0" smtClean="0">
                  <a:solidFill>
                    <a:srgbClr val="404040"/>
                  </a:solidFill>
                  <a:latin typeface="Bebas Neue" panose="020B0606020202050201" pitchFamily="34" charset="0"/>
                </a:rPr>
                <a:t>团队组成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295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745901" y="2034523"/>
            <a:ext cx="3358372" cy="3358372"/>
          </a:xfrm>
          <a:custGeom>
            <a:avLst/>
            <a:gdLst>
              <a:gd name="connsiteX0" fmla="*/ 1679186 w 3358372"/>
              <a:gd name="connsiteY0" fmla="*/ 0 h 3358372"/>
              <a:gd name="connsiteX1" fmla="*/ 3358372 w 3358372"/>
              <a:gd name="connsiteY1" fmla="*/ 1679186 h 3358372"/>
              <a:gd name="connsiteX2" fmla="*/ 1679186 w 3358372"/>
              <a:gd name="connsiteY2" fmla="*/ 3358372 h 3358372"/>
              <a:gd name="connsiteX3" fmla="*/ 0 w 3358372"/>
              <a:gd name="connsiteY3" fmla="*/ 1679186 h 3358372"/>
              <a:gd name="connsiteX4" fmla="*/ 1679186 w 3358372"/>
              <a:gd name="connsiteY4" fmla="*/ 0 h 335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8372" h="3358372">
                <a:moveTo>
                  <a:pt x="1679186" y="0"/>
                </a:moveTo>
                <a:cubicBezTo>
                  <a:pt x="2606575" y="0"/>
                  <a:pt x="3358372" y="751797"/>
                  <a:pt x="3358372" y="1679186"/>
                </a:cubicBezTo>
                <a:cubicBezTo>
                  <a:pt x="3358372" y="2606575"/>
                  <a:pt x="2606575" y="3358372"/>
                  <a:pt x="1679186" y="3358372"/>
                </a:cubicBezTo>
                <a:cubicBezTo>
                  <a:pt x="751797" y="3358372"/>
                  <a:pt x="0" y="2606575"/>
                  <a:pt x="0" y="1679186"/>
                </a:cubicBezTo>
                <a:cubicBezTo>
                  <a:pt x="0" y="751797"/>
                  <a:pt x="751797" y="0"/>
                  <a:pt x="1679186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621030" y="862648"/>
            <a:ext cx="1571035" cy="1571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3817095" y="583422"/>
            <a:ext cx="1571035" cy="157103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>
            <a:off x="7741746" y="4835908"/>
            <a:ext cx="2014784" cy="20147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 rot="4957152" flipH="1">
            <a:off x="4148177" y="1436799"/>
            <a:ext cx="4553821" cy="4553821"/>
          </a:xfrm>
          <a:prstGeom prst="blockArc">
            <a:avLst>
              <a:gd name="adj1" fmla="val 7817114"/>
              <a:gd name="adj2" fmla="val 20965398"/>
              <a:gd name="adj3" fmla="val 612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4462491" y="1751114"/>
            <a:ext cx="3925192" cy="3925191"/>
          </a:xfrm>
          <a:prstGeom prst="blockArc">
            <a:avLst>
              <a:gd name="adj1" fmla="val 7817114"/>
              <a:gd name="adj2" fmla="val 20624002"/>
              <a:gd name="adj3" fmla="val 665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5980570" flipH="1">
            <a:off x="4854011" y="2142633"/>
            <a:ext cx="3142152" cy="3142153"/>
          </a:xfrm>
          <a:prstGeom prst="blockArc">
            <a:avLst>
              <a:gd name="adj1" fmla="val 13051842"/>
              <a:gd name="adj2" fmla="val 4604112"/>
              <a:gd name="adj3" fmla="val 47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388130" y="3832946"/>
            <a:ext cx="224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技术架构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20322163" flipH="1">
            <a:off x="4148177" y="1436799"/>
            <a:ext cx="4553821" cy="4553821"/>
          </a:xfrm>
          <a:prstGeom prst="blockArc">
            <a:avLst>
              <a:gd name="adj1" fmla="val 17574323"/>
              <a:gd name="adj2" fmla="val 119875"/>
              <a:gd name="adj3" fmla="val 41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flipH="1">
            <a:off x="2424865" y="-11095"/>
            <a:ext cx="2028557" cy="1699108"/>
          </a:xfrm>
          <a:custGeom>
            <a:avLst/>
            <a:gdLst>
              <a:gd name="connsiteX0" fmla="*/ 2028557 w 2028557"/>
              <a:gd name="connsiteY0" fmla="*/ 0 h 1699108"/>
              <a:gd name="connsiteX1" fmla="*/ 1695642 w 2028557"/>
              <a:gd name="connsiteY1" fmla="*/ 0 h 1699108"/>
              <a:gd name="connsiteX2" fmla="*/ 0 w 2028557"/>
              <a:gd name="connsiteY2" fmla="*/ 1699108 h 1699108"/>
              <a:gd name="connsiteX3" fmla="*/ 332915 w 2028557"/>
              <a:gd name="connsiteY3" fmla="*/ 1699108 h 1699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8557" h="1699108">
                <a:moveTo>
                  <a:pt x="2028557" y="0"/>
                </a:moveTo>
                <a:lnTo>
                  <a:pt x="1695642" y="0"/>
                </a:lnTo>
                <a:lnTo>
                  <a:pt x="0" y="1699108"/>
                </a:lnTo>
                <a:lnTo>
                  <a:pt x="332915" y="1699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5086979" y="2444778"/>
            <a:ext cx="2676213" cy="1446550"/>
            <a:chOff x="5311693" y="2454973"/>
            <a:chExt cx="2850028" cy="1446550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 flipH="1">
              <a:off x="5311693" y="2454973"/>
              <a:ext cx="28500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</a:t>
              </a:r>
              <a:r>
                <a:rPr lang="en-US" altLang="zh-CN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ART</a:t>
              </a:r>
              <a:endParaRPr lang="zh-CN" altLang="en-US" sz="6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6553469" y="2551046"/>
              <a:ext cx="11337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04</a:t>
              </a:r>
              <a:endPara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378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803693" y="952500"/>
            <a:ext cx="10296107" cy="76200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32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400" dirty="0" smtClean="0">
                  <a:solidFill>
                    <a:srgbClr val="404040"/>
                  </a:solidFill>
                  <a:latin typeface="Bebas Neue" panose="020B0606020202050201" pitchFamily="34" charset="0"/>
                </a:rPr>
                <a:t>框架体</a:t>
              </a:r>
              <a:r>
                <a:rPr lang="zh-CN" altLang="en-US" sz="2400" dirty="0" smtClean="0">
                  <a:solidFill>
                    <a:srgbClr val="404040"/>
                  </a:solidFill>
                  <a:latin typeface="Bebas Neue" panose="020B0606020202050201" pitchFamily="34" charset="0"/>
                </a:rPr>
                <a:t>系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341135" y="27134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（未完待续）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873890" y="1028700"/>
            <a:ext cx="10087894" cy="609600"/>
            <a:chOff x="873890" y="1028700"/>
            <a:chExt cx="10087894" cy="609600"/>
          </a:xfrm>
        </p:grpSpPr>
        <p:sp>
          <p:nvSpPr>
            <p:cNvPr id="2" name="Rounded Rectangle 1"/>
            <p:cNvSpPr/>
            <p:nvPr/>
          </p:nvSpPr>
          <p:spPr>
            <a:xfrm>
              <a:off x="2662141" y="1079500"/>
              <a:ext cx="2237610" cy="5588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智能设备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5017330" y="1054100"/>
              <a:ext cx="2237610" cy="5588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电脑终端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377016" y="1041400"/>
              <a:ext cx="1652684" cy="5588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云应用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9309100" y="1028700"/>
              <a:ext cx="1652684" cy="5588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第三方应用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873890" y="1079500"/>
              <a:ext cx="1317207" cy="55880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访问层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873890" y="1816100"/>
            <a:ext cx="10087894" cy="609600"/>
            <a:chOff x="873890" y="1041400"/>
            <a:chExt cx="8155810" cy="609600"/>
          </a:xfrm>
        </p:grpSpPr>
        <p:sp>
          <p:nvSpPr>
            <p:cNvPr id="16" name="Rounded Rectangle 15"/>
            <p:cNvSpPr/>
            <p:nvPr/>
          </p:nvSpPr>
          <p:spPr>
            <a:xfrm>
              <a:off x="2356458" y="1079500"/>
              <a:ext cx="2237610" cy="5588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统筹应用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791442" y="1054100"/>
              <a:ext cx="2237610" cy="5588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创新应用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377016" y="1041400"/>
              <a:ext cx="1652684" cy="5588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开放平台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73890" y="1092200"/>
              <a:ext cx="1064929" cy="55880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应用层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86590" y="2590800"/>
            <a:ext cx="10087894" cy="2146300"/>
            <a:chOff x="873890" y="1054100"/>
            <a:chExt cx="10087894" cy="2146300"/>
          </a:xfrm>
        </p:grpSpPr>
        <p:sp>
          <p:nvSpPr>
            <p:cNvPr id="22" name="Rounded Rectangle 21"/>
            <p:cNvSpPr/>
            <p:nvPr/>
          </p:nvSpPr>
          <p:spPr>
            <a:xfrm>
              <a:off x="2662141" y="1079500"/>
              <a:ext cx="2237610" cy="8509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用户中心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5017330" y="1054100"/>
              <a:ext cx="2237610" cy="8763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营销中心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7377016" y="1054100"/>
              <a:ext cx="2147984" cy="8890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交易中心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9753600" y="1066800"/>
              <a:ext cx="1208184" cy="9017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… …</a:t>
              </a:r>
              <a:endPara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73890" y="1104900"/>
              <a:ext cx="658603" cy="209550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公</a:t>
              </a:r>
              <a:endParaRPr lang="en-US" altLang="zh-CN" dirty="0" smtClean="0"/>
            </a:p>
            <a:p>
              <a:pPr algn="ctr"/>
              <a:r>
                <a:rPr lang="zh-CN" altLang="en-US" dirty="0" smtClean="0"/>
                <a:t>共</a:t>
              </a:r>
              <a:endParaRPr lang="en-US" altLang="zh-CN" dirty="0" smtClean="0"/>
            </a:p>
            <a:p>
              <a:pPr algn="ctr"/>
              <a:r>
                <a:rPr lang="zh-CN" altLang="en-US" dirty="0" smtClean="0"/>
                <a:t>服</a:t>
              </a:r>
              <a:endParaRPr lang="en-US" altLang="zh-CN" dirty="0" smtClean="0"/>
            </a:p>
            <a:p>
              <a:pPr algn="ctr"/>
              <a:r>
                <a:rPr lang="zh-CN" altLang="en-US" dirty="0" smtClean="0"/>
                <a:t>务</a:t>
              </a:r>
              <a:endParaRPr lang="en-US" altLang="zh-CN" dirty="0" smtClean="0"/>
            </a:p>
            <a:p>
              <a:pPr algn="ctr"/>
              <a:r>
                <a:rPr lang="zh-CN" altLang="en-US" dirty="0" smtClean="0"/>
                <a:t>层</a:t>
              </a:r>
              <a:endParaRPr lang="en-US" dirty="0"/>
            </a:p>
          </p:txBody>
        </p:sp>
      </p:grpSp>
      <p:sp>
        <p:nvSpPr>
          <p:cNvPr id="27" name="Rectangle 26"/>
          <p:cNvSpPr/>
          <p:nvPr/>
        </p:nvSpPr>
        <p:spPr>
          <a:xfrm>
            <a:off x="1663700" y="2641600"/>
            <a:ext cx="527397" cy="9525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r>
              <a:rPr lang="zh-CN" altLang="en-US" dirty="0" smtClean="0"/>
              <a:t>业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务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类</a:t>
            </a:r>
            <a:endParaRPr lang="en-US" altLang="zh-CN" dirty="0" smtClean="0"/>
          </a:p>
          <a:p>
            <a:pPr algn="ctr"/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663700" y="3810000"/>
            <a:ext cx="527397" cy="9525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r>
              <a:rPr lang="zh-CN" altLang="en-US" dirty="0" smtClean="0"/>
              <a:t>技术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类</a:t>
            </a:r>
            <a:endParaRPr lang="en-US" altLang="zh-CN" dirty="0" smtClean="0"/>
          </a:p>
          <a:p>
            <a:pPr algn="ctr"/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2707673" y="3860800"/>
            <a:ext cx="1661127" cy="8509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 smtClean="0"/>
          </a:p>
          <a:p>
            <a:pPr algn="ctr"/>
            <a:r>
              <a:rPr lang="zh-CN" altLang="en-US" b="1" dirty="0" smtClean="0"/>
              <a:t>分</a:t>
            </a:r>
            <a:r>
              <a:rPr lang="zh-CN" altLang="en-US" b="1" dirty="0"/>
              <a:t>布</a:t>
            </a:r>
            <a:r>
              <a:rPr lang="zh-CN" altLang="en-US" b="1" dirty="0" smtClean="0"/>
              <a:t>式</a:t>
            </a:r>
            <a:endParaRPr lang="en-US" altLang="zh-CN" b="1" dirty="0" smtClean="0"/>
          </a:p>
          <a:p>
            <a:pPr algn="ctr"/>
            <a:r>
              <a:rPr lang="zh-CN" altLang="en-US" b="1" dirty="0" smtClean="0"/>
              <a:t>服</a:t>
            </a:r>
            <a:r>
              <a:rPr lang="zh-CN" altLang="en-US" b="1" dirty="0"/>
              <a:t>务框</a:t>
            </a:r>
            <a:r>
              <a:rPr lang="zh-CN" altLang="en-US" b="1" dirty="0" smtClean="0"/>
              <a:t>架</a:t>
            </a:r>
            <a:endParaRPr lang="en-US" altLang="zh-CN" b="1" dirty="0" smtClean="0"/>
          </a:p>
          <a:p>
            <a:pPr algn="ctr"/>
            <a:endParaRPr lang="en-US" b="1" dirty="0"/>
          </a:p>
        </p:txBody>
      </p:sp>
      <p:sp>
        <p:nvSpPr>
          <p:cNvPr id="30" name="Rounded Rectangle 29"/>
          <p:cNvSpPr/>
          <p:nvPr/>
        </p:nvSpPr>
        <p:spPr>
          <a:xfrm>
            <a:off x="2707673" y="3860800"/>
            <a:ext cx="1800827" cy="8509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布</a:t>
            </a:r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式</a:t>
            </a:r>
            <a:endParaRPr lang="en-US" altLang="zh-CN" b="1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服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务框</a:t>
            </a:r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架</a:t>
            </a:r>
            <a:endParaRPr lang="en-US" altLang="zh-CN" b="1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4737930" y="3860800"/>
            <a:ext cx="1459670" cy="8509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布</a:t>
            </a:r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式</a:t>
            </a:r>
            <a:endParaRPr lang="en-US" altLang="zh-CN" b="1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6437216" y="3841750"/>
            <a:ext cx="1297084" cy="8509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流程服务</a:t>
            </a:r>
            <a:endParaRPr lang="en-US" altLang="zh-CN" b="1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7940247" y="3810000"/>
            <a:ext cx="1297084" cy="8509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消息服务</a:t>
            </a:r>
            <a:endParaRPr lang="en-US" altLang="zh-CN" b="1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9486900" y="3810000"/>
            <a:ext cx="1474884" cy="8509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大数</a:t>
            </a:r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据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及缓存服务</a:t>
            </a:r>
            <a:endParaRPr lang="en-US" altLang="zh-CN" b="1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86590" y="5054600"/>
            <a:ext cx="1317207" cy="12319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资源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中心</a:t>
            </a:r>
            <a:endParaRPr lang="en-US" dirty="0"/>
          </a:p>
        </p:txBody>
      </p:sp>
      <p:sp>
        <p:nvSpPr>
          <p:cNvPr id="36" name="Rounded Rectangle 35"/>
          <p:cNvSpPr/>
          <p:nvPr/>
        </p:nvSpPr>
        <p:spPr>
          <a:xfrm>
            <a:off x="2704018" y="5054600"/>
            <a:ext cx="8270465" cy="5588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基础架构平台（</a:t>
            </a:r>
            <a:r>
              <a:rPr lang="en-US" altLang="zh-CN" b="1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laaS</a:t>
            </a:r>
            <a:r>
              <a:rPr lang="zh-CN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2704018" y="5727700"/>
            <a:ext cx="8270465" cy="5588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数据中心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87563" y="2552700"/>
            <a:ext cx="10308807" cy="224790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790993" y="1816100"/>
            <a:ext cx="10308807" cy="67310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790993" y="4953000"/>
            <a:ext cx="10296107" cy="146050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4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5400000">
            <a:off x="6050209" y="1899073"/>
            <a:ext cx="1273539" cy="1097878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5400000">
            <a:off x="6057318" y="3997685"/>
            <a:ext cx="1273539" cy="1097878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5400000">
            <a:off x="6637788" y="2943124"/>
            <a:ext cx="1273539" cy="1097878"/>
          </a:xfrm>
          <a:prstGeom prst="hexagon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5400000">
            <a:off x="4294983" y="2943125"/>
            <a:ext cx="1273539" cy="1097878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5400000">
            <a:off x="4882562" y="1899074"/>
            <a:ext cx="1273539" cy="1097878"/>
          </a:xfrm>
          <a:prstGeom prst="hexagon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5400000">
            <a:off x="4888767" y="3997685"/>
            <a:ext cx="1273539" cy="1097878"/>
          </a:xfrm>
          <a:prstGeom prst="hexagon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406979" y="4272876"/>
            <a:ext cx="559997" cy="559997"/>
          </a:xfrm>
          <a:custGeom>
            <a:avLst/>
            <a:gdLst>
              <a:gd name="T0" fmla="*/ 106062 w 589"/>
              <a:gd name="T1" fmla="*/ 69145 h 590"/>
              <a:gd name="T2" fmla="*/ 106062 w 589"/>
              <a:gd name="T3" fmla="*/ 137930 h 590"/>
              <a:gd name="T4" fmla="*/ 106062 w 589"/>
              <a:gd name="T5" fmla="*/ 69145 h 590"/>
              <a:gd name="T6" fmla="*/ 106062 w 589"/>
              <a:gd name="T7" fmla="*/ 127486 h 590"/>
              <a:gd name="T8" fmla="*/ 106062 w 589"/>
              <a:gd name="T9" fmla="*/ 84991 h 590"/>
              <a:gd name="T10" fmla="*/ 106062 w 589"/>
              <a:gd name="T11" fmla="*/ 127486 h 590"/>
              <a:gd name="T12" fmla="*/ 207074 w 589"/>
              <a:gd name="T13" fmla="*/ 127486 h 590"/>
              <a:gd name="T14" fmla="*/ 190840 w 589"/>
              <a:gd name="T15" fmla="*/ 106239 h 590"/>
              <a:gd name="T16" fmla="*/ 207074 w 589"/>
              <a:gd name="T17" fmla="*/ 79589 h 590"/>
              <a:gd name="T18" fmla="*/ 196251 w 589"/>
              <a:gd name="T19" fmla="*/ 37454 h 590"/>
              <a:gd name="T20" fmla="*/ 159093 w 589"/>
              <a:gd name="T21" fmla="*/ 42495 h 590"/>
              <a:gd name="T22" fmla="*/ 132397 w 589"/>
              <a:gd name="T23" fmla="*/ 10804 h 590"/>
              <a:gd name="T24" fmla="*/ 90189 w 589"/>
              <a:gd name="T25" fmla="*/ 0 h 590"/>
              <a:gd name="T26" fmla="*/ 79366 w 589"/>
              <a:gd name="T27" fmla="*/ 26650 h 590"/>
              <a:gd name="T28" fmla="*/ 37158 w 589"/>
              <a:gd name="T29" fmla="*/ 32052 h 590"/>
              <a:gd name="T30" fmla="*/ 0 w 589"/>
              <a:gd name="T31" fmla="*/ 58701 h 590"/>
              <a:gd name="T32" fmla="*/ 20924 w 589"/>
              <a:gd name="T33" fmla="*/ 90393 h 590"/>
              <a:gd name="T34" fmla="*/ 20924 w 589"/>
              <a:gd name="T35" fmla="*/ 122084 h 590"/>
              <a:gd name="T36" fmla="*/ 0 w 589"/>
              <a:gd name="T37" fmla="*/ 148734 h 590"/>
              <a:gd name="T38" fmla="*/ 37158 w 589"/>
              <a:gd name="T39" fmla="*/ 180425 h 590"/>
              <a:gd name="T40" fmla="*/ 79366 w 589"/>
              <a:gd name="T41" fmla="*/ 185827 h 590"/>
              <a:gd name="T42" fmla="*/ 90189 w 589"/>
              <a:gd name="T43" fmla="*/ 212117 h 590"/>
              <a:gd name="T44" fmla="*/ 132397 w 589"/>
              <a:gd name="T45" fmla="*/ 196271 h 590"/>
              <a:gd name="T46" fmla="*/ 159093 w 589"/>
              <a:gd name="T47" fmla="*/ 169982 h 590"/>
              <a:gd name="T48" fmla="*/ 196251 w 589"/>
              <a:gd name="T49" fmla="*/ 175023 h 590"/>
              <a:gd name="T50" fmla="*/ 207074 w 589"/>
              <a:gd name="T51" fmla="*/ 127486 h 590"/>
              <a:gd name="T52" fmla="*/ 196251 w 589"/>
              <a:gd name="T53" fmla="*/ 148734 h 590"/>
              <a:gd name="T54" fmla="*/ 180378 w 589"/>
              <a:gd name="T55" fmla="*/ 164580 h 590"/>
              <a:gd name="T56" fmla="*/ 121935 w 589"/>
              <a:gd name="T57" fmla="*/ 175023 h 590"/>
              <a:gd name="T58" fmla="*/ 111473 w 589"/>
              <a:gd name="T59" fmla="*/ 196271 h 590"/>
              <a:gd name="T60" fmla="*/ 90189 w 589"/>
              <a:gd name="T61" fmla="*/ 190869 h 590"/>
              <a:gd name="T62" fmla="*/ 53031 w 589"/>
              <a:gd name="T63" fmla="*/ 153776 h 590"/>
              <a:gd name="T64" fmla="*/ 26335 w 589"/>
              <a:gd name="T65" fmla="*/ 159178 h 590"/>
              <a:gd name="T66" fmla="*/ 20924 w 589"/>
              <a:gd name="T67" fmla="*/ 137930 h 590"/>
              <a:gd name="T68" fmla="*/ 37158 w 589"/>
              <a:gd name="T69" fmla="*/ 106239 h 590"/>
              <a:gd name="T70" fmla="*/ 20924 w 589"/>
              <a:gd name="T71" fmla="*/ 69145 h 590"/>
              <a:gd name="T72" fmla="*/ 26335 w 589"/>
              <a:gd name="T73" fmla="*/ 47897 h 590"/>
              <a:gd name="T74" fmla="*/ 53031 w 589"/>
              <a:gd name="T75" fmla="*/ 58701 h 590"/>
              <a:gd name="T76" fmla="*/ 90189 w 589"/>
              <a:gd name="T77" fmla="*/ 21248 h 590"/>
              <a:gd name="T78" fmla="*/ 111473 w 589"/>
              <a:gd name="T79" fmla="*/ 10804 h 590"/>
              <a:gd name="T80" fmla="*/ 121935 w 589"/>
              <a:gd name="T81" fmla="*/ 37454 h 590"/>
              <a:gd name="T82" fmla="*/ 180378 w 589"/>
              <a:gd name="T83" fmla="*/ 47897 h 590"/>
              <a:gd name="T84" fmla="*/ 196251 w 589"/>
              <a:gd name="T85" fmla="*/ 58701 h 590"/>
              <a:gd name="T86" fmla="*/ 174966 w 589"/>
              <a:gd name="T87" fmla="*/ 79589 h 590"/>
              <a:gd name="T88" fmla="*/ 174966 w 589"/>
              <a:gd name="T89" fmla="*/ 127486 h 590"/>
              <a:gd name="T90" fmla="*/ 196251 w 589"/>
              <a:gd name="T91" fmla="*/ 148734 h 59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589" h="590">
                <a:moveTo>
                  <a:pt x="294" y="192"/>
                </a:moveTo>
                <a:lnTo>
                  <a:pt x="294" y="192"/>
                </a:lnTo>
                <a:cubicBezTo>
                  <a:pt x="235" y="192"/>
                  <a:pt x="191" y="236"/>
                  <a:pt x="191" y="295"/>
                </a:cubicBezTo>
                <a:cubicBezTo>
                  <a:pt x="191" y="339"/>
                  <a:pt x="235" y="383"/>
                  <a:pt x="294" y="383"/>
                </a:cubicBezTo>
                <a:cubicBezTo>
                  <a:pt x="353" y="383"/>
                  <a:pt x="397" y="339"/>
                  <a:pt x="397" y="295"/>
                </a:cubicBezTo>
                <a:cubicBezTo>
                  <a:pt x="397" y="236"/>
                  <a:pt x="353" y="192"/>
                  <a:pt x="294" y="192"/>
                </a:cubicBezTo>
                <a:close/>
                <a:moveTo>
                  <a:pt x="294" y="354"/>
                </a:moveTo>
                <a:lnTo>
                  <a:pt x="294" y="354"/>
                </a:lnTo>
                <a:cubicBezTo>
                  <a:pt x="265" y="354"/>
                  <a:pt x="235" y="324"/>
                  <a:pt x="235" y="295"/>
                </a:cubicBezTo>
                <a:cubicBezTo>
                  <a:pt x="235" y="251"/>
                  <a:pt x="265" y="236"/>
                  <a:pt x="294" y="236"/>
                </a:cubicBezTo>
                <a:cubicBezTo>
                  <a:pt x="324" y="236"/>
                  <a:pt x="353" y="251"/>
                  <a:pt x="353" y="295"/>
                </a:cubicBezTo>
                <a:cubicBezTo>
                  <a:pt x="353" y="324"/>
                  <a:pt x="324" y="354"/>
                  <a:pt x="294" y="354"/>
                </a:cubicBezTo>
                <a:close/>
                <a:moveTo>
                  <a:pt x="574" y="354"/>
                </a:moveTo>
                <a:lnTo>
                  <a:pt x="574" y="354"/>
                </a:lnTo>
                <a:cubicBezTo>
                  <a:pt x="529" y="339"/>
                  <a:pt x="529" y="339"/>
                  <a:pt x="529" y="339"/>
                </a:cubicBezTo>
                <a:cubicBezTo>
                  <a:pt x="529" y="324"/>
                  <a:pt x="529" y="309"/>
                  <a:pt x="529" y="295"/>
                </a:cubicBezTo>
                <a:cubicBezTo>
                  <a:pt x="529" y="280"/>
                  <a:pt x="529" y="265"/>
                  <a:pt x="529" y="251"/>
                </a:cubicBezTo>
                <a:cubicBezTo>
                  <a:pt x="574" y="221"/>
                  <a:pt x="574" y="221"/>
                  <a:pt x="574" y="221"/>
                </a:cubicBezTo>
                <a:cubicBezTo>
                  <a:pt x="588" y="206"/>
                  <a:pt x="588" y="192"/>
                  <a:pt x="588" y="163"/>
                </a:cubicBezTo>
                <a:cubicBezTo>
                  <a:pt x="544" y="104"/>
                  <a:pt x="544" y="104"/>
                  <a:pt x="544" y="104"/>
                </a:cubicBezTo>
                <a:cubicBezTo>
                  <a:pt x="529" y="74"/>
                  <a:pt x="515" y="74"/>
                  <a:pt x="485" y="89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26" y="89"/>
                  <a:pt x="397" y="74"/>
                  <a:pt x="367" y="74"/>
                </a:cubicBezTo>
                <a:cubicBezTo>
                  <a:pt x="367" y="30"/>
                  <a:pt x="367" y="30"/>
                  <a:pt x="367" y="30"/>
                </a:cubicBezTo>
                <a:cubicBezTo>
                  <a:pt x="367" y="15"/>
                  <a:pt x="353" y="0"/>
                  <a:pt x="338" y="0"/>
                </a:cubicBezTo>
                <a:cubicBezTo>
                  <a:pt x="250" y="0"/>
                  <a:pt x="250" y="0"/>
                  <a:pt x="250" y="0"/>
                </a:cubicBezTo>
                <a:cubicBezTo>
                  <a:pt x="235" y="0"/>
                  <a:pt x="220" y="15"/>
                  <a:pt x="220" y="30"/>
                </a:cubicBezTo>
                <a:cubicBezTo>
                  <a:pt x="220" y="74"/>
                  <a:pt x="220" y="74"/>
                  <a:pt x="220" y="74"/>
                </a:cubicBezTo>
                <a:cubicBezTo>
                  <a:pt x="191" y="74"/>
                  <a:pt x="162" y="89"/>
                  <a:pt x="147" y="118"/>
                </a:cubicBezTo>
                <a:cubicBezTo>
                  <a:pt x="103" y="89"/>
                  <a:pt x="103" y="89"/>
                  <a:pt x="103" y="89"/>
                </a:cubicBezTo>
                <a:cubicBezTo>
                  <a:pt x="73" y="74"/>
                  <a:pt x="58" y="74"/>
                  <a:pt x="44" y="104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92"/>
                  <a:pt x="0" y="206"/>
                  <a:pt x="14" y="221"/>
                </a:cubicBezTo>
                <a:cubicBezTo>
                  <a:pt x="58" y="251"/>
                  <a:pt x="58" y="251"/>
                  <a:pt x="58" y="251"/>
                </a:cubicBezTo>
                <a:cubicBezTo>
                  <a:pt x="58" y="265"/>
                  <a:pt x="58" y="280"/>
                  <a:pt x="58" y="295"/>
                </a:cubicBezTo>
                <a:cubicBezTo>
                  <a:pt x="58" y="309"/>
                  <a:pt x="58" y="324"/>
                  <a:pt x="58" y="339"/>
                </a:cubicBezTo>
                <a:cubicBezTo>
                  <a:pt x="14" y="354"/>
                  <a:pt x="14" y="354"/>
                  <a:pt x="14" y="354"/>
                </a:cubicBezTo>
                <a:cubicBezTo>
                  <a:pt x="0" y="368"/>
                  <a:pt x="0" y="398"/>
                  <a:pt x="0" y="413"/>
                </a:cubicBezTo>
                <a:cubicBezTo>
                  <a:pt x="44" y="486"/>
                  <a:pt x="44" y="486"/>
                  <a:pt x="44" y="486"/>
                </a:cubicBezTo>
                <a:cubicBezTo>
                  <a:pt x="58" y="501"/>
                  <a:pt x="73" y="501"/>
                  <a:pt x="103" y="501"/>
                </a:cubicBezTo>
                <a:cubicBezTo>
                  <a:pt x="147" y="472"/>
                  <a:pt x="147" y="472"/>
                  <a:pt x="147" y="472"/>
                </a:cubicBezTo>
                <a:cubicBezTo>
                  <a:pt x="162" y="486"/>
                  <a:pt x="191" y="501"/>
                  <a:pt x="220" y="516"/>
                </a:cubicBezTo>
                <a:cubicBezTo>
                  <a:pt x="220" y="545"/>
                  <a:pt x="220" y="545"/>
                  <a:pt x="220" y="545"/>
                </a:cubicBezTo>
                <a:cubicBezTo>
                  <a:pt x="220" y="560"/>
                  <a:pt x="235" y="589"/>
                  <a:pt x="250" y="589"/>
                </a:cubicBezTo>
                <a:cubicBezTo>
                  <a:pt x="338" y="589"/>
                  <a:pt x="338" y="589"/>
                  <a:pt x="338" y="589"/>
                </a:cubicBezTo>
                <a:cubicBezTo>
                  <a:pt x="353" y="589"/>
                  <a:pt x="367" y="560"/>
                  <a:pt x="367" y="545"/>
                </a:cubicBezTo>
                <a:cubicBezTo>
                  <a:pt x="367" y="516"/>
                  <a:pt x="367" y="516"/>
                  <a:pt x="367" y="516"/>
                </a:cubicBezTo>
                <a:cubicBezTo>
                  <a:pt x="397" y="501"/>
                  <a:pt x="426" y="486"/>
                  <a:pt x="441" y="472"/>
                </a:cubicBezTo>
                <a:cubicBezTo>
                  <a:pt x="485" y="501"/>
                  <a:pt x="485" y="501"/>
                  <a:pt x="485" y="501"/>
                </a:cubicBezTo>
                <a:cubicBezTo>
                  <a:pt x="515" y="501"/>
                  <a:pt x="529" y="501"/>
                  <a:pt x="544" y="486"/>
                </a:cubicBezTo>
                <a:cubicBezTo>
                  <a:pt x="588" y="413"/>
                  <a:pt x="588" y="413"/>
                  <a:pt x="588" y="413"/>
                </a:cubicBezTo>
                <a:cubicBezTo>
                  <a:pt x="588" y="398"/>
                  <a:pt x="588" y="368"/>
                  <a:pt x="574" y="354"/>
                </a:cubicBezTo>
                <a:close/>
                <a:moveTo>
                  <a:pt x="544" y="413"/>
                </a:moveTo>
                <a:lnTo>
                  <a:pt x="544" y="413"/>
                </a:lnTo>
                <a:cubicBezTo>
                  <a:pt x="515" y="442"/>
                  <a:pt x="515" y="442"/>
                  <a:pt x="515" y="442"/>
                </a:cubicBezTo>
                <a:cubicBezTo>
                  <a:pt x="515" y="457"/>
                  <a:pt x="500" y="457"/>
                  <a:pt x="500" y="457"/>
                </a:cubicBezTo>
                <a:cubicBezTo>
                  <a:pt x="441" y="427"/>
                  <a:pt x="441" y="427"/>
                  <a:pt x="441" y="427"/>
                </a:cubicBezTo>
                <a:cubicBezTo>
                  <a:pt x="412" y="457"/>
                  <a:pt x="382" y="472"/>
                  <a:pt x="338" y="486"/>
                </a:cubicBezTo>
                <a:cubicBezTo>
                  <a:pt x="338" y="530"/>
                  <a:pt x="338" y="530"/>
                  <a:pt x="338" y="530"/>
                </a:cubicBezTo>
                <a:cubicBezTo>
                  <a:pt x="338" y="530"/>
                  <a:pt x="324" y="545"/>
                  <a:pt x="309" y="545"/>
                </a:cubicBezTo>
                <a:cubicBezTo>
                  <a:pt x="279" y="545"/>
                  <a:pt x="279" y="545"/>
                  <a:pt x="279" y="545"/>
                </a:cubicBezTo>
                <a:cubicBezTo>
                  <a:pt x="265" y="545"/>
                  <a:pt x="250" y="530"/>
                  <a:pt x="250" y="530"/>
                </a:cubicBezTo>
                <a:cubicBezTo>
                  <a:pt x="250" y="486"/>
                  <a:pt x="250" y="486"/>
                  <a:pt x="250" y="486"/>
                </a:cubicBezTo>
                <a:cubicBezTo>
                  <a:pt x="206" y="472"/>
                  <a:pt x="176" y="457"/>
                  <a:pt x="147" y="427"/>
                </a:cubicBezTo>
                <a:cubicBezTo>
                  <a:pt x="88" y="457"/>
                  <a:pt x="88" y="457"/>
                  <a:pt x="88" y="457"/>
                </a:cubicBezTo>
                <a:cubicBezTo>
                  <a:pt x="88" y="457"/>
                  <a:pt x="73" y="457"/>
                  <a:pt x="73" y="442"/>
                </a:cubicBezTo>
                <a:cubicBezTo>
                  <a:pt x="44" y="413"/>
                  <a:pt x="44" y="413"/>
                  <a:pt x="44" y="413"/>
                </a:cubicBezTo>
                <a:cubicBezTo>
                  <a:pt x="44" y="398"/>
                  <a:pt x="44" y="383"/>
                  <a:pt x="58" y="383"/>
                </a:cubicBezTo>
                <a:cubicBezTo>
                  <a:pt x="103" y="354"/>
                  <a:pt x="103" y="354"/>
                  <a:pt x="103" y="354"/>
                </a:cubicBezTo>
                <a:cubicBezTo>
                  <a:pt x="103" y="339"/>
                  <a:pt x="103" y="309"/>
                  <a:pt x="103" y="295"/>
                </a:cubicBezTo>
                <a:cubicBezTo>
                  <a:pt x="103" y="265"/>
                  <a:pt x="103" y="251"/>
                  <a:pt x="103" y="221"/>
                </a:cubicBezTo>
                <a:cubicBezTo>
                  <a:pt x="58" y="192"/>
                  <a:pt x="58" y="192"/>
                  <a:pt x="58" y="192"/>
                </a:cubicBezTo>
                <a:cubicBezTo>
                  <a:pt x="44" y="192"/>
                  <a:pt x="44" y="177"/>
                  <a:pt x="44" y="163"/>
                </a:cubicBezTo>
                <a:cubicBezTo>
                  <a:pt x="73" y="133"/>
                  <a:pt x="73" y="133"/>
                  <a:pt x="73" y="133"/>
                </a:cubicBezTo>
                <a:cubicBezTo>
                  <a:pt x="73" y="133"/>
                  <a:pt x="88" y="118"/>
                  <a:pt x="88" y="133"/>
                </a:cubicBezTo>
                <a:cubicBezTo>
                  <a:pt x="147" y="163"/>
                  <a:pt x="147" y="163"/>
                  <a:pt x="147" y="163"/>
                </a:cubicBezTo>
                <a:cubicBezTo>
                  <a:pt x="176" y="133"/>
                  <a:pt x="206" y="104"/>
                  <a:pt x="250" y="104"/>
                </a:cubicBezTo>
                <a:cubicBezTo>
                  <a:pt x="250" y="59"/>
                  <a:pt x="250" y="59"/>
                  <a:pt x="250" y="59"/>
                </a:cubicBezTo>
                <a:cubicBezTo>
                  <a:pt x="250" y="45"/>
                  <a:pt x="265" y="30"/>
                  <a:pt x="279" y="30"/>
                </a:cubicBezTo>
                <a:cubicBezTo>
                  <a:pt x="309" y="30"/>
                  <a:pt x="309" y="30"/>
                  <a:pt x="309" y="30"/>
                </a:cubicBezTo>
                <a:cubicBezTo>
                  <a:pt x="324" y="30"/>
                  <a:pt x="338" y="45"/>
                  <a:pt x="338" y="59"/>
                </a:cubicBezTo>
                <a:cubicBezTo>
                  <a:pt x="338" y="104"/>
                  <a:pt x="338" y="104"/>
                  <a:pt x="338" y="104"/>
                </a:cubicBezTo>
                <a:cubicBezTo>
                  <a:pt x="382" y="104"/>
                  <a:pt x="412" y="133"/>
                  <a:pt x="441" y="163"/>
                </a:cubicBezTo>
                <a:cubicBezTo>
                  <a:pt x="500" y="133"/>
                  <a:pt x="500" y="133"/>
                  <a:pt x="500" y="133"/>
                </a:cubicBezTo>
                <a:cubicBezTo>
                  <a:pt x="500" y="118"/>
                  <a:pt x="515" y="133"/>
                  <a:pt x="515" y="133"/>
                </a:cubicBezTo>
                <a:cubicBezTo>
                  <a:pt x="544" y="163"/>
                  <a:pt x="544" y="163"/>
                  <a:pt x="544" y="163"/>
                </a:cubicBezTo>
                <a:cubicBezTo>
                  <a:pt x="544" y="177"/>
                  <a:pt x="544" y="192"/>
                  <a:pt x="529" y="192"/>
                </a:cubicBezTo>
                <a:cubicBezTo>
                  <a:pt x="485" y="221"/>
                  <a:pt x="485" y="221"/>
                  <a:pt x="485" y="221"/>
                </a:cubicBezTo>
                <a:cubicBezTo>
                  <a:pt x="485" y="251"/>
                  <a:pt x="485" y="265"/>
                  <a:pt x="485" y="295"/>
                </a:cubicBezTo>
                <a:cubicBezTo>
                  <a:pt x="485" y="309"/>
                  <a:pt x="485" y="339"/>
                  <a:pt x="485" y="354"/>
                </a:cubicBezTo>
                <a:cubicBezTo>
                  <a:pt x="529" y="383"/>
                  <a:pt x="529" y="383"/>
                  <a:pt x="529" y="383"/>
                </a:cubicBezTo>
                <a:cubicBezTo>
                  <a:pt x="544" y="383"/>
                  <a:pt x="544" y="398"/>
                  <a:pt x="544" y="4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33083" y="2149010"/>
            <a:ext cx="572495" cy="587497"/>
          </a:xfrm>
          <a:custGeom>
            <a:avLst/>
            <a:gdLst>
              <a:gd name="T0" fmla="*/ 89912 w 604"/>
              <a:gd name="T1" fmla="*/ 90389 h 619"/>
              <a:gd name="T2" fmla="*/ 89912 w 604"/>
              <a:gd name="T3" fmla="*/ 90389 h 619"/>
              <a:gd name="T4" fmla="*/ 100342 w 604"/>
              <a:gd name="T5" fmla="*/ 79585 h 619"/>
              <a:gd name="T6" fmla="*/ 89912 w 604"/>
              <a:gd name="T7" fmla="*/ 69142 h 619"/>
              <a:gd name="T8" fmla="*/ 79122 w 604"/>
              <a:gd name="T9" fmla="*/ 79585 h 619"/>
              <a:gd name="T10" fmla="*/ 89912 w 604"/>
              <a:gd name="T11" fmla="*/ 90389 h 619"/>
              <a:gd name="T12" fmla="*/ 47473 w 604"/>
              <a:gd name="T13" fmla="*/ 90389 h 619"/>
              <a:gd name="T14" fmla="*/ 47473 w 604"/>
              <a:gd name="T15" fmla="*/ 90389 h 619"/>
              <a:gd name="T16" fmla="*/ 58263 w 604"/>
              <a:gd name="T17" fmla="*/ 79585 h 619"/>
              <a:gd name="T18" fmla="*/ 47473 w 604"/>
              <a:gd name="T19" fmla="*/ 69142 h 619"/>
              <a:gd name="T20" fmla="*/ 37044 w 604"/>
              <a:gd name="T21" fmla="*/ 79585 h 619"/>
              <a:gd name="T22" fmla="*/ 47473 w 604"/>
              <a:gd name="T23" fmla="*/ 90389 h 619"/>
              <a:gd name="T24" fmla="*/ 131991 w 604"/>
              <a:gd name="T25" fmla="*/ 90389 h 619"/>
              <a:gd name="T26" fmla="*/ 131991 w 604"/>
              <a:gd name="T27" fmla="*/ 90389 h 619"/>
              <a:gd name="T28" fmla="*/ 142780 w 604"/>
              <a:gd name="T29" fmla="*/ 79585 h 619"/>
              <a:gd name="T30" fmla="*/ 131991 w 604"/>
              <a:gd name="T31" fmla="*/ 69142 h 619"/>
              <a:gd name="T32" fmla="*/ 121561 w 604"/>
              <a:gd name="T33" fmla="*/ 79585 h 619"/>
              <a:gd name="T34" fmla="*/ 131991 w 604"/>
              <a:gd name="T35" fmla="*/ 90389 h 619"/>
              <a:gd name="T36" fmla="*/ 190613 w 604"/>
              <a:gd name="T37" fmla="*/ 63740 h 619"/>
              <a:gd name="T38" fmla="*/ 190613 w 604"/>
              <a:gd name="T39" fmla="*/ 63740 h 619"/>
              <a:gd name="T40" fmla="*/ 190613 w 604"/>
              <a:gd name="T41" fmla="*/ 69142 h 619"/>
              <a:gd name="T42" fmla="*/ 190613 w 604"/>
              <a:gd name="T43" fmla="*/ 79585 h 619"/>
              <a:gd name="T44" fmla="*/ 206438 w 604"/>
              <a:gd name="T45" fmla="*/ 122079 h 619"/>
              <a:gd name="T46" fmla="*/ 169394 w 604"/>
              <a:gd name="T47" fmla="*/ 180417 h 619"/>
              <a:gd name="T48" fmla="*/ 169394 w 604"/>
              <a:gd name="T49" fmla="*/ 201664 h 619"/>
              <a:gd name="T50" fmla="*/ 142780 w 604"/>
              <a:gd name="T51" fmla="*/ 185819 h 619"/>
              <a:gd name="T52" fmla="*/ 126956 w 604"/>
              <a:gd name="T53" fmla="*/ 190861 h 619"/>
              <a:gd name="T54" fmla="*/ 84517 w 604"/>
              <a:gd name="T55" fmla="*/ 175016 h 619"/>
              <a:gd name="T56" fmla="*/ 74087 w 604"/>
              <a:gd name="T57" fmla="*/ 175016 h 619"/>
              <a:gd name="T58" fmla="*/ 63298 w 604"/>
              <a:gd name="T59" fmla="*/ 175016 h 619"/>
              <a:gd name="T60" fmla="*/ 126956 w 604"/>
              <a:gd name="T61" fmla="*/ 201664 h 619"/>
              <a:gd name="T62" fmla="*/ 142780 w 604"/>
              <a:gd name="T63" fmla="*/ 201664 h 619"/>
              <a:gd name="T64" fmla="*/ 185218 w 604"/>
              <a:gd name="T65" fmla="*/ 222551 h 619"/>
              <a:gd name="T66" fmla="*/ 185218 w 604"/>
              <a:gd name="T67" fmla="*/ 185819 h 619"/>
              <a:gd name="T68" fmla="*/ 216867 w 604"/>
              <a:gd name="T69" fmla="*/ 122079 h 619"/>
              <a:gd name="T70" fmla="*/ 190613 w 604"/>
              <a:gd name="T71" fmla="*/ 63740 h 619"/>
              <a:gd name="T72" fmla="*/ 68693 w 604"/>
              <a:gd name="T73" fmla="*/ 159171 h 619"/>
              <a:gd name="T74" fmla="*/ 68693 w 604"/>
              <a:gd name="T75" fmla="*/ 159171 h 619"/>
              <a:gd name="T76" fmla="*/ 89912 w 604"/>
              <a:gd name="T77" fmla="*/ 159171 h 619"/>
              <a:gd name="T78" fmla="*/ 174429 w 604"/>
              <a:gd name="T79" fmla="*/ 79585 h 619"/>
              <a:gd name="T80" fmla="*/ 89912 w 604"/>
              <a:gd name="T81" fmla="*/ 0 h 619"/>
              <a:gd name="T82" fmla="*/ 0 w 604"/>
              <a:gd name="T83" fmla="*/ 79585 h 619"/>
              <a:gd name="T84" fmla="*/ 26254 w 604"/>
              <a:gd name="T85" fmla="*/ 143326 h 619"/>
              <a:gd name="T86" fmla="*/ 26254 w 604"/>
              <a:gd name="T87" fmla="*/ 180417 h 619"/>
              <a:gd name="T88" fmla="*/ 68693 w 604"/>
              <a:gd name="T89" fmla="*/ 159171 h 619"/>
              <a:gd name="T90" fmla="*/ 15824 w 604"/>
              <a:gd name="T91" fmla="*/ 79585 h 619"/>
              <a:gd name="T92" fmla="*/ 15824 w 604"/>
              <a:gd name="T93" fmla="*/ 79585 h 619"/>
              <a:gd name="T94" fmla="*/ 89912 w 604"/>
              <a:gd name="T95" fmla="*/ 10803 h 619"/>
              <a:gd name="T96" fmla="*/ 163999 w 604"/>
              <a:gd name="T97" fmla="*/ 79585 h 619"/>
              <a:gd name="T98" fmla="*/ 89912 w 604"/>
              <a:gd name="T99" fmla="*/ 148727 h 619"/>
              <a:gd name="T100" fmla="*/ 68693 w 604"/>
              <a:gd name="T101" fmla="*/ 143326 h 619"/>
              <a:gd name="T102" fmla="*/ 42079 w 604"/>
              <a:gd name="T103" fmla="*/ 159171 h 619"/>
              <a:gd name="T104" fmla="*/ 42079 w 604"/>
              <a:gd name="T105" fmla="*/ 137924 h 619"/>
              <a:gd name="T106" fmla="*/ 15824 w 604"/>
              <a:gd name="T107" fmla="*/ 79585 h 61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604" h="619">
                <a:moveTo>
                  <a:pt x="250" y="251"/>
                </a:moveTo>
                <a:lnTo>
                  <a:pt x="250" y="251"/>
                </a:lnTo>
                <a:cubicBezTo>
                  <a:pt x="265" y="251"/>
                  <a:pt x="279" y="236"/>
                  <a:pt x="279" y="221"/>
                </a:cubicBezTo>
                <a:cubicBezTo>
                  <a:pt x="279" y="206"/>
                  <a:pt x="265" y="192"/>
                  <a:pt x="250" y="192"/>
                </a:cubicBezTo>
                <a:cubicBezTo>
                  <a:pt x="235" y="192"/>
                  <a:pt x="220" y="206"/>
                  <a:pt x="220" y="221"/>
                </a:cubicBezTo>
                <a:cubicBezTo>
                  <a:pt x="220" y="236"/>
                  <a:pt x="235" y="251"/>
                  <a:pt x="250" y="251"/>
                </a:cubicBezTo>
                <a:close/>
                <a:moveTo>
                  <a:pt x="132" y="251"/>
                </a:moveTo>
                <a:lnTo>
                  <a:pt x="132" y="251"/>
                </a:lnTo>
                <a:cubicBezTo>
                  <a:pt x="147" y="251"/>
                  <a:pt x="162" y="236"/>
                  <a:pt x="162" y="221"/>
                </a:cubicBezTo>
                <a:cubicBezTo>
                  <a:pt x="162" y="206"/>
                  <a:pt x="147" y="192"/>
                  <a:pt x="132" y="192"/>
                </a:cubicBezTo>
                <a:cubicBezTo>
                  <a:pt x="117" y="192"/>
                  <a:pt x="103" y="206"/>
                  <a:pt x="103" y="221"/>
                </a:cubicBezTo>
                <a:cubicBezTo>
                  <a:pt x="103" y="236"/>
                  <a:pt x="117" y="251"/>
                  <a:pt x="132" y="251"/>
                </a:cubicBezTo>
                <a:close/>
                <a:moveTo>
                  <a:pt x="367" y="251"/>
                </a:moveTo>
                <a:lnTo>
                  <a:pt x="367" y="251"/>
                </a:lnTo>
                <a:cubicBezTo>
                  <a:pt x="383" y="251"/>
                  <a:pt x="397" y="236"/>
                  <a:pt x="397" y="221"/>
                </a:cubicBezTo>
                <a:cubicBezTo>
                  <a:pt x="397" y="206"/>
                  <a:pt x="383" y="192"/>
                  <a:pt x="367" y="192"/>
                </a:cubicBezTo>
                <a:cubicBezTo>
                  <a:pt x="353" y="192"/>
                  <a:pt x="338" y="206"/>
                  <a:pt x="338" y="221"/>
                </a:cubicBezTo>
                <a:cubicBezTo>
                  <a:pt x="338" y="236"/>
                  <a:pt x="353" y="251"/>
                  <a:pt x="367" y="251"/>
                </a:cubicBezTo>
                <a:close/>
                <a:moveTo>
                  <a:pt x="530" y="177"/>
                </a:moveTo>
                <a:lnTo>
                  <a:pt x="530" y="177"/>
                </a:lnTo>
                <a:lnTo>
                  <a:pt x="530" y="192"/>
                </a:lnTo>
                <a:cubicBezTo>
                  <a:pt x="530" y="206"/>
                  <a:pt x="530" y="221"/>
                  <a:pt x="530" y="221"/>
                </a:cubicBezTo>
                <a:cubicBezTo>
                  <a:pt x="559" y="265"/>
                  <a:pt x="574" y="295"/>
                  <a:pt x="574" y="339"/>
                </a:cubicBezTo>
                <a:cubicBezTo>
                  <a:pt x="574" y="398"/>
                  <a:pt x="530" y="457"/>
                  <a:pt x="471" y="501"/>
                </a:cubicBezTo>
                <a:cubicBezTo>
                  <a:pt x="471" y="560"/>
                  <a:pt x="471" y="560"/>
                  <a:pt x="471" y="560"/>
                </a:cubicBezTo>
                <a:cubicBezTo>
                  <a:pt x="397" y="516"/>
                  <a:pt x="397" y="516"/>
                  <a:pt x="397" y="516"/>
                </a:cubicBezTo>
                <a:cubicBezTo>
                  <a:pt x="383" y="530"/>
                  <a:pt x="367" y="530"/>
                  <a:pt x="353" y="530"/>
                </a:cubicBezTo>
                <a:cubicBezTo>
                  <a:pt x="309" y="530"/>
                  <a:pt x="279" y="516"/>
                  <a:pt x="235" y="486"/>
                </a:cubicBezTo>
                <a:cubicBezTo>
                  <a:pt x="220" y="486"/>
                  <a:pt x="220" y="486"/>
                  <a:pt x="206" y="486"/>
                </a:cubicBezTo>
                <a:cubicBezTo>
                  <a:pt x="191" y="486"/>
                  <a:pt x="191" y="486"/>
                  <a:pt x="176" y="486"/>
                </a:cubicBezTo>
                <a:cubicBezTo>
                  <a:pt x="235" y="530"/>
                  <a:pt x="279" y="560"/>
                  <a:pt x="353" y="560"/>
                </a:cubicBezTo>
                <a:cubicBezTo>
                  <a:pt x="367" y="560"/>
                  <a:pt x="383" y="560"/>
                  <a:pt x="397" y="560"/>
                </a:cubicBezTo>
                <a:cubicBezTo>
                  <a:pt x="515" y="618"/>
                  <a:pt x="515" y="618"/>
                  <a:pt x="515" y="618"/>
                </a:cubicBezTo>
                <a:cubicBezTo>
                  <a:pt x="515" y="516"/>
                  <a:pt x="515" y="516"/>
                  <a:pt x="515" y="516"/>
                </a:cubicBezTo>
                <a:cubicBezTo>
                  <a:pt x="574" y="471"/>
                  <a:pt x="603" y="413"/>
                  <a:pt x="603" y="339"/>
                </a:cubicBezTo>
                <a:cubicBezTo>
                  <a:pt x="603" y="280"/>
                  <a:pt x="574" y="221"/>
                  <a:pt x="530" y="177"/>
                </a:cubicBezTo>
                <a:close/>
                <a:moveTo>
                  <a:pt x="191" y="442"/>
                </a:moveTo>
                <a:lnTo>
                  <a:pt x="191" y="442"/>
                </a:lnTo>
                <a:cubicBezTo>
                  <a:pt x="206" y="442"/>
                  <a:pt x="235" y="442"/>
                  <a:pt x="250" y="442"/>
                </a:cubicBezTo>
                <a:cubicBezTo>
                  <a:pt x="397" y="442"/>
                  <a:pt x="485" y="339"/>
                  <a:pt x="485" y="221"/>
                </a:cubicBezTo>
                <a:cubicBezTo>
                  <a:pt x="485" y="88"/>
                  <a:pt x="367" y="0"/>
                  <a:pt x="250" y="0"/>
                </a:cubicBezTo>
                <a:cubicBezTo>
                  <a:pt x="117" y="0"/>
                  <a:pt x="0" y="88"/>
                  <a:pt x="0" y="221"/>
                </a:cubicBezTo>
                <a:cubicBezTo>
                  <a:pt x="0" y="295"/>
                  <a:pt x="29" y="354"/>
                  <a:pt x="73" y="398"/>
                </a:cubicBezTo>
                <a:cubicBezTo>
                  <a:pt x="73" y="501"/>
                  <a:pt x="73" y="501"/>
                  <a:pt x="73" y="501"/>
                </a:cubicBezTo>
                <a:lnTo>
                  <a:pt x="191" y="442"/>
                </a:lnTo>
                <a:close/>
                <a:moveTo>
                  <a:pt x="44" y="221"/>
                </a:moveTo>
                <a:lnTo>
                  <a:pt x="44" y="221"/>
                </a:lnTo>
                <a:cubicBezTo>
                  <a:pt x="44" y="118"/>
                  <a:pt x="132" y="30"/>
                  <a:pt x="250" y="30"/>
                </a:cubicBezTo>
                <a:cubicBezTo>
                  <a:pt x="353" y="30"/>
                  <a:pt x="456" y="118"/>
                  <a:pt x="456" y="221"/>
                </a:cubicBezTo>
                <a:cubicBezTo>
                  <a:pt x="456" y="324"/>
                  <a:pt x="367" y="413"/>
                  <a:pt x="250" y="413"/>
                </a:cubicBezTo>
                <a:cubicBezTo>
                  <a:pt x="235" y="413"/>
                  <a:pt x="206" y="413"/>
                  <a:pt x="191" y="398"/>
                </a:cubicBezTo>
                <a:cubicBezTo>
                  <a:pt x="117" y="442"/>
                  <a:pt x="117" y="442"/>
                  <a:pt x="117" y="442"/>
                </a:cubicBezTo>
                <a:cubicBezTo>
                  <a:pt x="117" y="383"/>
                  <a:pt x="117" y="383"/>
                  <a:pt x="117" y="383"/>
                </a:cubicBezTo>
                <a:cubicBezTo>
                  <a:pt x="73" y="339"/>
                  <a:pt x="44" y="280"/>
                  <a:pt x="44" y="2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3003" y="3190815"/>
            <a:ext cx="477497" cy="602496"/>
          </a:xfrm>
          <a:custGeom>
            <a:avLst/>
            <a:gdLst>
              <a:gd name="T0" fmla="*/ 127658 w 501"/>
              <a:gd name="T1" fmla="*/ 201559 h 634"/>
              <a:gd name="T2" fmla="*/ 133083 w 501"/>
              <a:gd name="T3" fmla="*/ 106008 h 634"/>
              <a:gd name="T4" fmla="*/ 116809 w 501"/>
              <a:gd name="T5" fmla="*/ 106008 h 634"/>
              <a:gd name="T6" fmla="*/ 127658 w 501"/>
              <a:gd name="T7" fmla="*/ 201559 h 634"/>
              <a:gd name="T8" fmla="*/ 53161 w 501"/>
              <a:gd name="T9" fmla="*/ 201559 h 634"/>
              <a:gd name="T10" fmla="*/ 63648 w 501"/>
              <a:gd name="T11" fmla="*/ 106008 h 634"/>
              <a:gd name="T12" fmla="*/ 47736 w 501"/>
              <a:gd name="T13" fmla="*/ 106008 h 634"/>
              <a:gd name="T14" fmla="*/ 53161 w 501"/>
              <a:gd name="T15" fmla="*/ 201559 h 634"/>
              <a:gd name="T16" fmla="*/ 90410 w 501"/>
              <a:gd name="T17" fmla="*/ 201559 h 634"/>
              <a:gd name="T18" fmla="*/ 95834 w 501"/>
              <a:gd name="T19" fmla="*/ 106008 h 634"/>
              <a:gd name="T20" fmla="*/ 84985 w 501"/>
              <a:gd name="T21" fmla="*/ 106008 h 634"/>
              <a:gd name="T22" fmla="*/ 90410 w 501"/>
              <a:gd name="T23" fmla="*/ 201559 h 634"/>
              <a:gd name="T24" fmla="*/ 170332 w 501"/>
              <a:gd name="T25" fmla="*/ 31730 h 634"/>
              <a:gd name="T26" fmla="*/ 127658 w 501"/>
              <a:gd name="T27" fmla="*/ 15865 h 634"/>
              <a:gd name="T28" fmla="*/ 69073 w 501"/>
              <a:gd name="T29" fmla="*/ 0 h 634"/>
              <a:gd name="T30" fmla="*/ 53161 w 501"/>
              <a:gd name="T31" fmla="*/ 31730 h 634"/>
              <a:gd name="T32" fmla="*/ 0 w 501"/>
              <a:gd name="T33" fmla="*/ 42187 h 634"/>
              <a:gd name="T34" fmla="*/ 10488 w 501"/>
              <a:gd name="T35" fmla="*/ 74278 h 634"/>
              <a:gd name="T36" fmla="*/ 42673 w 501"/>
              <a:gd name="T37" fmla="*/ 228241 h 634"/>
              <a:gd name="T38" fmla="*/ 170332 w 501"/>
              <a:gd name="T39" fmla="*/ 201559 h 634"/>
              <a:gd name="T40" fmla="*/ 180819 w 501"/>
              <a:gd name="T41" fmla="*/ 58412 h 634"/>
              <a:gd name="T42" fmla="*/ 170332 w 501"/>
              <a:gd name="T43" fmla="*/ 31730 h 634"/>
              <a:gd name="T44" fmla="*/ 69073 w 501"/>
              <a:gd name="T45" fmla="*/ 21274 h 634"/>
              <a:gd name="T46" fmla="*/ 106322 w 501"/>
              <a:gd name="T47" fmla="*/ 15865 h 634"/>
              <a:gd name="T48" fmla="*/ 111746 w 501"/>
              <a:gd name="T49" fmla="*/ 31730 h 634"/>
              <a:gd name="T50" fmla="*/ 69073 w 501"/>
              <a:gd name="T51" fmla="*/ 21274 h 634"/>
              <a:gd name="T52" fmla="*/ 154420 w 501"/>
              <a:gd name="T53" fmla="*/ 201559 h 634"/>
              <a:gd name="T54" fmla="*/ 42673 w 501"/>
              <a:gd name="T55" fmla="*/ 212376 h 634"/>
              <a:gd name="T56" fmla="*/ 26400 w 501"/>
              <a:gd name="T57" fmla="*/ 74278 h 634"/>
              <a:gd name="T58" fmla="*/ 154420 w 501"/>
              <a:gd name="T59" fmla="*/ 201559 h 634"/>
              <a:gd name="T60" fmla="*/ 159483 w 501"/>
              <a:gd name="T61" fmla="*/ 58412 h 634"/>
              <a:gd name="T62" fmla="*/ 10488 w 501"/>
              <a:gd name="T63" fmla="*/ 53004 h 634"/>
              <a:gd name="T64" fmla="*/ 159483 w 501"/>
              <a:gd name="T65" fmla="*/ 42187 h 634"/>
              <a:gd name="T66" fmla="*/ 159483 w 501"/>
              <a:gd name="T67" fmla="*/ 58412 h 63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501" h="634">
                <a:moveTo>
                  <a:pt x="353" y="559"/>
                </a:moveTo>
                <a:lnTo>
                  <a:pt x="353" y="559"/>
                </a:lnTo>
                <a:cubicBezTo>
                  <a:pt x="353" y="559"/>
                  <a:pt x="368" y="545"/>
                  <a:pt x="368" y="530"/>
                </a:cubicBezTo>
                <a:cubicBezTo>
                  <a:pt x="368" y="294"/>
                  <a:pt x="368" y="294"/>
                  <a:pt x="368" y="294"/>
                </a:cubicBezTo>
                <a:lnTo>
                  <a:pt x="353" y="279"/>
                </a:lnTo>
                <a:cubicBezTo>
                  <a:pt x="339" y="279"/>
                  <a:pt x="323" y="294"/>
                  <a:pt x="323" y="294"/>
                </a:cubicBezTo>
                <a:cubicBezTo>
                  <a:pt x="323" y="530"/>
                  <a:pt x="323" y="530"/>
                  <a:pt x="323" y="530"/>
                </a:cubicBezTo>
                <a:cubicBezTo>
                  <a:pt x="323" y="545"/>
                  <a:pt x="339" y="559"/>
                  <a:pt x="353" y="559"/>
                </a:cubicBezTo>
                <a:close/>
                <a:moveTo>
                  <a:pt x="147" y="559"/>
                </a:moveTo>
                <a:lnTo>
                  <a:pt x="147" y="559"/>
                </a:lnTo>
                <a:cubicBezTo>
                  <a:pt x="162" y="559"/>
                  <a:pt x="176" y="545"/>
                  <a:pt x="176" y="530"/>
                </a:cubicBezTo>
                <a:cubicBezTo>
                  <a:pt x="176" y="294"/>
                  <a:pt x="176" y="294"/>
                  <a:pt x="176" y="294"/>
                </a:cubicBezTo>
                <a:cubicBezTo>
                  <a:pt x="176" y="294"/>
                  <a:pt x="162" y="279"/>
                  <a:pt x="147" y="279"/>
                </a:cubicBezTo>
                <a:lnTo>
                  <a:pt x="132" y="294"/>
                </a:lnTo>
                <a:cubicBezTo>
                  <a:pt x="132" y="530"/>
                  <a:pt x="132" y="530"/>
                  <a:pt x="132" y="530"/>
                </a:cubicBezTo>
                <a:cubicBezTo>
                  <a:pt x="132" y="545"/>
                  <a:pt x="147" y="559"/>
                  <a:pt x="147" y="559"/>
                </a:cubicBezTo>
                <a:close/>
                <a:moveTo>
                  <a:pt x="250" y="559"/>
                </a:moveTo>
                <a:lnTo>
                  <a:pt x="250" y="559"/>
                </a:lnTo>
                <a:cubicBezTo>
                  <a:pt x="265" y="559"/>
                  <a:pt x="265" y="545"/>
                  <a:pt x="265" y="530"/>
                </a:cubicBezTo>
                <a:cubicBezTo>
                  <a:pt x="265" y="294"/>
                  <a:pt x="265" y="294"/>
                  <a:pt x="265" y="294"/>
                </a:cubicBezTo>
                <a:cubicBezTo>
                  <a:pt x="265" y="294"/>
                  <a:pt x="265" y="279"/>
                  <a:pt x="250" y="279"/>
                </a:cubicBezTo>
                <a:cubicBezTo>
                  <a:pt x="235" y="279"/>
                  <a:pt x="235" y="294"/>
                  <a:pt x="235" y="294"/>
                </a:cubicBezTo>
                <a:cubicBezTo>
                  <a:pt x="235" y="530"/>
                  <a:pt x="235" y="530"/>
                  <a:pt x="235" y="530"/>
                </a:cubicBezTo>
                <a:cubicBezTo>
                  <a:pt x="235" y="545"/>
                  <a:pt x="235" y="559"/>
                  <a:pt x="250" y="559"/>
                </a:cubicBezTo>
                <a:close/>
                <a:moveTo>
                  <a:pt x="471" y="88"/>
                </a:moveTo>
                <a:lnTo>
                  <a:pt x="471" y="88"/>
                </a:lnTo>
                <a:cubicBezTo>
                  <a:pt x="353" y="88"/>
                  <a:pt x="353" y="88"/>
                  <a:pt x="353" y="88"/>
                </a:cubicBezTo>
                <a:cubicBezTo>
                  <a:pt x="353" y="44"/>
                  <a:pt x="353" y="44"/>
                  <a:pt x="353" y="44"/>
                </a:cubicBezTo>
                <a:cubicBezTo>
                  <a:pt x="353" y="29"/>
                  <a:pt x="323" y="0"/>
                  <a:pt x="309" y="0"/>
                </a:cubicBezTo>
                <a:cubicBezTo>
                  <a:pt x="191" y="0"/>
                  <a:pt x="191" y="0"/>
                  <a:pt x="191" y="0"/>
                </a:cubicBezTo>
                <a:cubicBezTo>
                  <a:pt x="176" y="0"/>
                  <a:pt x="147" y="29"/>
                  <a:pt x="147" y="44"/>
                </a:cubicBezTo>
                <a:cubicBezTo>
                  <a:pt x="147" y="88"/>
                  <a:pt x="147" y="88"/>
                  <a:pt x="147" y="88"/>
                </a:cubicBezTo>
                <a:cubicBezTo>
                  <a:pt x="29" y="88"/>
                  <a:pt x="29" y="88"/>
                  <a:pt x="29" y="88"/>
                </a:cubicBezTo>
                <a:cubicBezTo>
                  <a:pt x="14" y="88"/>
                  <a:pt x="0" y="103"/>
                  <a:pt x="0" y="117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76"/>
                  <a:pt x="14" y="206"/>
                  <a:pt x="29" y="206"/>
                </a:cubicBezTo>
                <a:cubicBezTo>
                  <a:pt x="29" y="559"/>
                  <a:pt x="29" y="559"/>
                  <a:pt x="29" y="559"/>
                </a:cubicBezTo>
                <a:cubicBezTo>
                  <a:pt x="29" y="604"/>
                  <a:pt x="73" y="633"/>
                  <a:pt x="118" y="633"/>
                </a:cubicBezTo>
                <a:cubicBezTo>
                  <a:pt x="382" y="633"/>
                  <a:pt x="382" y="633"/>
                  <a:pt x="382" y="633"/>
                </a:cubicBezTo>
                <a:cubicBezTo>
                  <a:pt x="427" y="633"/>
                  <a:pt x="471" y="604"/>
                  <a:pt x="471" y="559"/>
                </a:cubicBezTo>
                <a:cubicBezTo>
                  <a:pt x="471" y="206"/>
                  <a:pt x="471" y="206"/>
                  <a:pt x="471" y="206"/>
                </a:cubicBezTo>
                <a:cubicBezTo>
                  <a:pt x="486" y="206"/>
                  <a:pt x="500" y="176"/>
                  <a:pt x="500" y="162"/>
                </a:cubicBezTo>
                <a:cubicBezTo>
                  <a:pt x="500" y="117"/>
                  <a:pt x="500" y="117"/>
                  <a:pt x="500" y="117"/>
                </a:cubicBezTo>
                <a:cubicBezTo>
                  <a:pt x="500" y="103"/>
                  <a:pt x="486" y="88"/>
                  <a:pt x="471" y="88"/>
                </a:cubicBezTo>
                <a:close/>
                <a:moveTo>
                  <a:pt x="191" y="59"/>
                </a:moveTo>
                <a:lnTo>
                  <a:pt x="191" y="59"/>
                </a:lnTo>
                <a:lnTo>
                  <a:pt x="206" y="44"/>
                </a:lnTo>
                <a:cubicBezTo>
                  <a:pt x="294" y="44"/>
                  <a:pt x="294" y="44"/>
                  <a:pt x="294" y="44"/>
                </a:cubicBezTo>
                <a:lnTo>
                  <a:pt x="309" y="59"/>
                </a:lnTo>
                <a:cubicBezTo>
                  <a:pt x="309" y="88"/>
                  <a:pt x="309" y="88"/>
                  <a:pt x="309" y="88"/>
                </a:cubicBezTo>
                <a:cubicBezTo>
                  <a:pt x="294" y="88"/>
                  <a:pt x="191" y="88"/>
                  <a:pt x="191" y="88"/>
                </a:cubicBezTo>
                <a:lnTo>
                  <a:pt x="191" y="59"/>
                </a:lnTo>
                <a:close/>
                <a:moveTo>
                  <a:pt x="427" y="559"/>
                </a:moveTo>
                <a:lnTo>
                  <a:pt x="427" y="559"/>
                </a:lnTo>
                <a:cubicBezTo>
                  <a:pt x="427" y="574"/>
                  <a:pt x="412" y="589"/>
                  <a:pt x="382" y="589"/>
                </a:cubicBezTo>
                <a:cubicBezTo>
                  <a:pt x="118" y="589"/>
                  <a:pt x="118" y="589"/>
                  <a:pt x="118" y="589"/>
                </a:cubicBezTo>
                <a:cubicBezTo>
                  <a:pt x="88" y="589"/>
                  <a:pt x="73" y="574"/>
                  <a:pt x="73" y="559"/>
                </a:cubicBezTo>
                <a:cubicBezTo>
                  <a:pt x="73" y="206"/>
                  <a:pt x="73" y="206"/>
                  <a:pt x="73" y="206"/>
                </a:cubicBezTo>
                <a:cubicBezTo>
                  <a:pt x="103" y="206"/>
                  <a:pt x="412" y="206"/>
                  <a:pt x="427" y="206"/>
                </a:cubicBezTo>
                <a:lnTo>
                  <a:pt x="427" y="559"/>
                </a:lnTo>
                <a:close/>
                <a:moveTo>
                  <a:pt x="441" y="162"/>
                </a:moveTo>
                <a:lnTo>
                  <a:pt x="441" y="162"/>
                </a:lnTo>
                <a:cubicBezTo>
                  <a:pt x="59" y="162"/>
                  <a:pt x="59" y="162"/>
                  <a:pt x="59" y="162"/>
                </a:cubicBezTo>
                <a:cubicBezTo>
                  <a:pt x="44" y="162"/>
                  <a:pt x="29" y="147"/>
                  <a:pt x="29" y="147"/>
                </a:cubicBezTo>
                <a:cubicBezTo>
                  <a:pt x="29" y="132"/>
                  <a:pt x="44" y="117"/>
                  <a:pt x="59" y="117"/>
                </a:cubicBezTo>
                <a:cubicBezTo>
                  <a:pt x="441" y="117"/>
                  <a:pt x="441" y="117"/>
                  <a:pt x="441" y="117"/>
                </a:cubicBezTo>
                <a:cubicBezTo>
                  <a:pt x="456" y="117"/>
                  <a:pt x="471" y="132"/>
                  <a:pt x="471" y="147"/>
                </a:cubicBezTo>
                <a:cubicBezTo>
                  <a:pt x="471" y="147"/>
                  <a:pt x="456" y="162"/>
                  <a:pt x="441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 dirty="0"/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03081" y="4260375"/>
            <a:ext cx="602497" cy="572498"/>
          </a:xfrm>
          <a:custGeom>
            <a:avLst/>
            <a:gdLst>
              <a:gd name="T0" fmla="*/ 111421 w 634"/>
              <a:gd name="T1" fmla="*/ 15824 h 604"/>
              <a:gd name="T2" fmla="*/ 111421 w 634"/>
              <a:gd name="T3" fmla="*/ 15824 h 604"/>
              <a:gd name="T4" fmla="*/ 5048 w 634"/>
              <a:gd name="T5" fmla="*/ 79120 h 604"/>
              <a:gd name="T6" fmla="*/ 5048 w 634"/>
              <a:gd name="T7" fmla="*/ 79120 h 604"/>
              <a:gd name="T8" fmla="*/ 100603 w 634"/>
              <a:gd name="T9" fmla="*/ 121557 h 604"/>
              <a:gd name="T10" fmla="*/ 121878 w 634"/>
              <a:gd name="T11" fmla="*/ 121557 h 604"/>
              <a:gd name="T12" fmla="*/ 217433 w 634"/>
              <a:gd name="T13" fmla="*/ 79120 h 604"/>
              <a:gd name="T14" fmla="*/ 217433 w 634"/>
              <a:gd name="T15" fmla="*/ 57901 h 604"/>
              <a:gd name="T16" fmla="*/ 121878 w 634"/>
              <a:gd name="T17" fmla="*/ 5035 h 604"/>
              <a:gd name="T18" fmla="*/ 100603 w 634"/>
              <a:gd name="T19" fmla="*/ 5035 h 604"/>
              <a:gd name="T20" fmla="*/ 5048 w 634"/>
              <a:gd name="T21" fmla="*/ 57901 h 604"/>
              <a:gd name="T22" fmla="*/ 5048 w 634"/>
              <a:gd name="T23" fmla="*/ 79120 h 604"/>
              <a:gd name="T24" fmla="*/ 111421 w 634"/>
              <a:gd name="T25" fmla="*/ 15824 h 604"/>
              <a:gd name="T26" fmla="*/ 111421 w 634"/>
              <a:gd name="T27" fmla="*/ 15824 h 604"/>
              <a:gd name="T28" fmla="*/ 212024 w 634"/>
              <a:gd name="T29" fmla="*/ 68690 h 604"/>
              <a:gd name="T30" fmla="*/ 111421 w 634"/>
              <a:gd name="T31" fmla="*/ 111127 h 604"/>
              <a:gd name="T32" fmla="*/ 15866 w 634"/>
              <a:gd name="T33" fmla="*/ 68690 h 604"/>
              <a:gd name="T34" fmla="*/ 111421 w 634"/>
              <a:gd name="T35" fmla="*/ 15824 h 604"/>
              <a:gd name="T36" fmla="*/ 111421 w 634"/>
              <a:gd name="T37" fmla="*/ 201036 h 604"/>
              <a:gd name="T38" fmla="*/ 111421 w 634"/>
              <a:gd name="T39" fmla="*/ 201036 h 604"/>
              <a:gd name="T40" fmla="*/ 15866 w 634"/>
              <a:gd name="T41" fmla="*/ 158599 h 604"/>
              <a:gd name="T42" fmla="*/ 0 w 634"/>
              <a:gd name="T43" fmla="*/ 153564 h 604"/>
              <a:gd name="T44" fmla="*/ 5048 w 634"/>
              <a:gd name="T45" fmla="*/ 169388 h 604"/>
              <a:gd name="T46" fmla="*/ 100603 w 634"/>
              <a:gd name="T47" fmla="*/ 211825 h 604"/>
              <a:gd name="T48" fmla="*/ 121878 w 634"/>
              <a:gd name="T49" fmla="*/ 211825 h 604"/>
              <a:gd name="T50" fmla="*/ 217433 w 634"/>
              <a:gd name="T51" fmla="*/ 169388 h 604"/>
              <a:gd name="T52" fmla="*/ 228250 w 634"/>
              <a:gd name="T53" fmla="*/ 153564 h 604"/>
              <a:gd name="T54" fmla="*/ 212024 w 634"/>
              <a:gd name="T55" fmla="*/ 158599 h 604"/>
              <a:gd name="T56" fmla="*/ 111421 w 634"/>
              <a:gd name="T57" fmla="*/ 201036 h 604"/>
              <a:gd name="T58" fmla="*/ 5048 w 634"/>
              <a:gd name="T59" fmla="*/ 121557 h 604"/>
              <a:gd name="T60" fmla="*/ 5048 w 634"/>
              <a:gd name="T61" fmla="*/ 121557 h 604"/>
              <a:gd name="T62" fmla="*/ 100603 w 634"/>
              <a:gd name="T63" fmla="*/ 169388 h 604"/>
              <a:gd name="T64" fmla="*/ 121878 w 634"/>
              <a:gd name="T65" fmla="*/ 169388 h 604"/>
              <a:gd name="T66" fmla="*/ 217433 w 634"/>
              <a:gd name="T67" fmla="*/ 121557 h 604"/>
              <a:gd name="T68" fmla="*/ 228250 w 634"/>
              <a:gd name="T69" fmla="*/ 105733 h 604"/>
              <a:gd name="T70" fmla="*/ 212024 w 634"/>
              <a:gd name="T71" fmla="*/ 111127 h 604"/>
              <a:gd name="T72" fmla="*/ 111421 w 634"/>
              <a:gd name="T73" fmla="*/ 158599 h 604"/>
              <a:gd name="T74" fmla="*/ 15866 w 634"/>
              <a:gd name="T75" fmla="*/ 111127 h 604"/>
              <a:gd name="T76" fmla="*/ 0 w 634"/>
              <a:gd name="T77" fmla="*/ 105733 h 604"/>
              <a:gd name="T78" fmla="*/ 5048 w 634"/>
              <a:gd name="T79" fmla="*/ 121557 h 60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34" h="604">
                <a:moveTo>
                  <a:pt x="309" y="44"/>
                </a:moveTo>
                <a:lnTo>
                  <a:pt x="309" y="44"/>
                </a:lnTo>
                <a:close/>
                <a:moveTo>
                  <a:pt x="14" y="220"/>
                </a:moveTo>
                <a:lnTo>
                  <a:pt x="14" y="220"/>
                </a:lnTo>
                <a:cubicBezTo>
                  <a:pt x="279" y="338"/>
                  <a:pt x="279" y="338"/>
                  <a:pt x="279" y="338"/>
                </a:cubicBezTo>
                <a:cubicBezTo>
                  <a:pt x="309" y="353"/>
                  <a:pt x="324" y="353"/>
                  <a:pt x="338" y="338"/>
                </a:cubicBezTo>
                <a:cubicBezTo>
                  <a:pt x="603" y="220"/>
                  <a:pt x="603" y="220"/>
                  <a:pt x="603" y="220"/>
                </a:cubicBezTo>
                <a:cubicBezTo>
                  <a:pt x="633" y="206"/>
                  <a:pt x="633" y="176"/>
                  <a:pt x="603" y="161"/>
                </a:cubicBezTo>
                <a:cubicBezTo>
                  <a:pt x="338" y="14"/>
                  <a:pt x="338" y="14"/>
                  <a:pt x="338" y="14"/>
                </a:cubicBezTo>
                <a:cubicBezTo>
                  <a:pt x="324" y="0"/>
                  <a:pt x="309" y="14"/>
                  <a:pt x="279" y="14"/>
                </a:cubicBezTo>
                <a:cubicBezTo>
                  <a:pt x="14" y="161"/>
                  <a:pt x="14" y="161"/>
                  <a:pt x="14" y="161"/>
                </a:cubicBezTo>
                <a:cubicBezTo>
                  <a:pt x="0" y="176"/>
                  <a:pt x="0" y="206"/>
                  <a:pt x="14" y="220"/>
                </a:cubicBezTo>
                <a:close/>
                <a:moveTo>
                  <a:pt x="309" y="44"/>
                </a:moveTo>
                <a:lnTo>
                  <a:pt x="309" y="44"/>
                </a:lnTo>
                <a:cubicBezTo>
                  <a:pt x="588" y="191"/>
                  <a:pt x="588" y="191"/>
                  <a:pt x="588" y="191"/>
                </a:cubicBezTo>
                <a:cubicBezTo>
                  <a:pt x="309" y="309"/>
                  <a:pt x="309" y="309"/>
                  <a:pt x="309" y="309"/>
                </a:cubicBezTo>
                <a:cubicBezTo>
                  <a:pt x="44" y="191"/>
                  <a:pt x="44" y="191"/>
                  <a:pt x="44" y="191"/>
                </a:cubicBezTo>
                <a:lnTo>
                  <a:pt x="309" y="44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44" y="441"/>
                  <a:pt x="44" y="441"/>
                  <a:pt x="44" y="441"/>
                </a:cubicBezTo>
                <a:cubicBezTo>
                  <a:pt x="44" y="441"/>
                  <a:pt x="14" y="427"/>
                  <a:pt x="0" y="427"/>
                </a:cubicBezTo>
                <a:cubicBezTo>
                  <a:pt x="0" y="441"/>
                  <a:pt x="0" y="456"/>
                  <a:pt x="14" y="471"/>
                </a:cubicBezTo>
                <a:cubicBezTo>
                  <a:pt x="279" y="589"/>
                  <a:pt x="279" y="589"/>
                  <a:pt x="279" y="589"/>
                </a:cubicBezTo>
                <a:cubicBezTo>
                  <a:pt x="309" y="603"/>
                  <a:pt x="324" y="603"/>
                  <a:pt x="338" y="589"/>
                </a:cubicBezTo>
                <a:cubicBezTo>
                  <a:pt x="603" y="471"/>
                  <a:pt x="603" y="471"/>
                  <a:pt x="603" y="471"/>
                </a:cubicBezTo>
                <a:cubicBezTo>
                  <a:pt x="618" y="471"/>
                  <a:pt x="633" y="441"/>
                  <a:pt x="633" y="427"/>
                </a:cubicBezTo>
                <a:cubicBezTo>
                  <a:pt x="618" y="427"/>
                  <a:pt x="588" y="441"/>
                  <a:pt x="588" y="441"/>
                </a:cubicBezTo>
                <a:lnTo>
                  <a:pt x="309" y="559"/>
                </a:lnTo>
                <a:close/>
                <a:moveTo>
                  <a:pt x="14" y="338"/>
                </a:moveTo>
                <a:lnTo>
                  <a:pt x="14" y="338"/>
                </a:lnTo>
                <a:cubicBezTo>
                  <a:pt x="279" y="471"/>
                  <a:pt x="279" y="471"/>
                  <a:pt x="279" y="471"/>
                </a:cubicBezTo>
                <a:cubicBezTo>
                  <a:pt x="309" y="471"/>
                  <a:pt x="324" y="471"/>
                  <a:pt x="338" y="471"/>
                </a:cubicBezTo>
                <a:cubicBezTo>
                  <a:pt x="603" y="338"/>
                  <a:pt x="603" y="338"/>
                  <a:pt x="603" y="338"/>
                </a:cubicBezTo>
                <a:cubicBezTo>
                  <a:pt x="618" y="338"/>
                  <a:pt x="633" y="309"/>
                  <a:pt x="633" y="294"/>
                </a:cubicBezTo>
                <a:cubicBezTo>
                  <a:pt x="618" y="309"/>
                  <a:pt x="588" y="309"/>
                  <a:pt x="588" y="309"/>
                </a:cubicBezTo>
                <a:cubicBezTo>
                  <a:pt x="309" y="441"/>
                  <a:pt x="309" y="441"/>
                  <a:pt x="309" y="441"/>
                </a:cubicBezTo>
                <a:cubicBezTo>
                  <a:pt x="44" y="309"/>
                  <a:pt x="44" y="309"/>
                  <a:pt x="44" y="309"/>
                </a:cubicBezTo>
                <a:cubicBezTo>
                  <a:pt x="44" y="309"/>
                  <a:pt x="14" y="309"/>
                  <a:pt x="0" y="294"/>
                </a:cubicBezTo>
                <a:cubicBezTo>
                  <a:pt x="0" y="309"/>
                  <a:pt x="0" y="338"/>
                  <a:pt x="14" y="3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385731" y="2151512"/>
            <a:ext cx="602494" cy="584995"/>
          </a:xfrm>
          <a:custGeom>
            <a:avLst/>
            <a:gdLst>
              <a:gd name="T0" fmla="*/ 212384 w 634"/>
              <a:gd name="T1" fmla="*/ 84625 h 619"/>
              <a:gd name="T2" fmla="*/ 212384 w 634"/>
              <a:gd name="T3" fmla="*/ 84625 h 619"/>
              <a:gd name="T4" fmla="*/ 212384 w 634"/>
              <a:gd name="T5" fmla="*/ 195427 h 619"/>
              <a:gd name="T6" fmla="*/ 196518 w 634"/>
              <a:gd name="T7" fmla="*/ 211205 h 619"/>
              <a:gd name="T8" fmla="*/ 32092 w 634"/>
              <a:gd name="T9" fmla="*/ 211205 h 619"/>
              <a:gd name="T10" fmla="*/ 16226 w 634"/>
              <a:gd name="T11" fmla="*/ 195427 h 619"/>
              <a:gd name="T12" fmla="*/ 16226 w 634"/>
              <a:gd name="T13" fmla="*/ 26535 h 619"/>
              <a:gd name="T14" fmla="*/ 32092 w 634"/>
              <a:gd name="T15" fmla="*/ 10399 h 619"/>
              <a:gd name="T16" fmla="*/ 143512 w 634"/>
              <a:gd name="T17" fmla="*/ 10399 h 619"/>
              <a:gd name="T18" fmla="*/ 143512 w 634"/>
              <a:gd name="T19" fmla="*/ 0 h 619"/>
              <a:gd name="T20" fmla="*/ 32092 w 634"/>
              <a:gd name="T21" fmla="*/ 0 h 619"/>
              <a:gd name="T22" fmla="*/ 0 w 634"/>
              <a:gd name="T23" fmla="*/ 26535 h 619"/>
              <a:gd name="T24" fmla="*/ 0 w 634"/>
              <a:gd name="T25" fmla="*/ 195427 h 619"/>
              <a:gd name="T26" fmla="*/ 32092 w 634"/>
              <a:gd name="T27" fmla="*/ 221603 h 619"/>
              <a:gd name="T28" fmla="*/ 196518 w 634"/>
              <a:gd name="T29" fmla="*/ 221603 h 619"/>
              <a:gd name="T30" fmla="*/ 228249 w 634"/>
              <a:gd name="T31" fmla="*/ 195427 h 619"/>
              <a:gd name="T32" fmla="*/ 228249 w 634"/>
              <a:gd name="T33" fmla="*/ 84625 h 619"/>
              <a:gd name="T34" fmla="*/ 212384 w 634"/>
              <a:gd name="T35" fmla="*/ 84625 h 619"/>
              <a:gd name="T36" fmla="*/ 58415 w 634"/>
              <a:gd name="T37" fmla="*/ 126938 h 619"/>
              <a:gd name="T38" fmla="*/ 58415 w 634"/>
              <a:gd name="T39" fmla="*/ 126938 h 619"/>
              <a:gd name="T40" fmla="*/ 26683 w 634"/>
              <a:gd name="T41" fmla="*/ 185028 h 619"/>
              <a:gd name="T42" fmla="*/ 37140 w 634"/>
              <a:gd name="T43" fmla="*/ 195427 h 619"/>
              <a:gd name="T44" fmla="*/ 100963 w 634"/>
              <a:gd name="T45" fmla="*/ 163872 h 619"/>
              <a:gd name="T46" fmla="*/ 106372 w 634"/>
              <a:gd name="T47" fmla="*/ 163872 h 619"/>
              <a:gd name="T48" fmla="*/ 217792 w 634"/>
              <a:gd name="T49" fmla="*/ 52711 h 619"/>
              <a:gd name="T50" fmla="*/ 217792 w 634"/>
              <a:gd name="T51" fmla="*/ 31555 h 619"/>
              <a:gd name="T52" fmla="*/ 191109 w 634"/>
              <a:gd name="T53" fmla="*/ 10399 h 619"/>
              <a:gd name="T54" fmla="*/ 169835 w 634"/>
              <a:gd name="T55" fmla="*/ 10399 h 619"/>
              <a:gd name="T56" fmla="*/ 63823 w 634"/>
              <a:gd name="T57" fmla="*/ 116180 h 619"/>
              <a:gd name="T58" fmla="*/ 58415 w 634"/>
              <a:gd name="T59" fmla="*/ 126938 h 619"/>
              <a:gd name="T60" fmla="*/ 175244 w 634"/>
              <a:gd name="T61" fmla="*/ 26535 h 619"/>
              <a:gd name="T62" fmla="*/ 175244 w 634"/>
              <a:gd name="T63" fmla="*/ 26535 h 619"/>
              <a:gd name="T64" fmla="*/ 186061 w 634"/>
              <a:gd name="T65" fmla="*/ 26535 h 619"/>
              <a:gd name="T66" fmla="*/ 201927 w 634"/>
              <a:gd name="T67" fmla="*/ 36934 h 619"/>
              <a:gd name="T68" fmla="*/ 201927 w 634"/>
              <a:gd name="T69" fmla="*/ 47691 h 619"/>
              <a:gd name="T70" fmla="*/ 186061 w 634"/>
              <a:gd name="T71" fmla="*/ 63469 h 619"/>
              <a:gd name="T72" fmla="*/ 164787 w 634"/>
              <a:gd name="T73" fmla="*/ 36934 h 619"/>
              <a:gd name="T74" fmla="*/ 175244 w 634"/>
              <a:gd name="T75" fmla="*/ 26535 h 619"/>
              <a:gd name="T76" fmla="*/ 154330 w 634"/>
              <a:gd name="T77" fmla="*/ 47691 h 619"/>
              <a:gd name="T78" fmla="*/ 154330 w 634"/>
              <a:gd name="T79" fmla="*/ 47691 h 619"/>
              <a:gd name="T80" fmla="*/ 175244 w 634"/>
              <a:gd name="T81" fmla="*/ 73868 h 619"/>
              <a:gd name="T82" fmla="*/ 95915 w 634"/>
              <a:gd name="T83" fmla="*/ 153114 h 619"/>
              <a:gd name="T84" fmla="*/ 74641 w 634"/>
              <a:gd name="T85" fmla="*/ 126938 h 619"/>
              <a:gd name="T86" fmla="*/ 154330 w 634"/>
              <a:gd name="T87" fmla="*/ 47691 h 619"/>
              <a:gd name="T88" fmla="*/ 85098 w 634"/>
              <a:gd name="T89" fmla="*/ 158493 h 619"/>
              <a:gd name="T90" fmla="*/ 85098 w 634"/>
              <a:gd name="T91" fmla="*/ 158493 h 619"/>
              <a:gd name="T92" fmla="*/ 47958 w 634"/>
              <a:gd name="T93" fmla="*/ 185028 h 619"/>
              <a:gd name="T94" fmla="*/ 42549 w 634"/>
              <a:gd name="T95" fmla="*/ 179649 h 619"/>
              <a:gd name="T96" fmla="*/ 63823 w 634"/>
              <a:gd name="T97" fmla="*/ 142715 h 619"/>
              <a:gd name="T98" fmla="*/ 85098 w 634"/>
              <a:gd name="T99" fmla="*/ 158493 h 619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34" h="619">
                <a:moveTo>
                  <a:pt x="589" y="236"/>
                </a:moveTo>
                <a:lnTo>
                  <a:pt x="589" y="236"/>
                </a:lnTo>
                <a:cubicBezTo>
                  <a:pt x="589" y="545"/>
                  <a:pt x="589" y="545"/>
                  <a:pt x="589" y="545"/>
                </a:cubicBezTo>
                <a:cubicBezTo>
                  <a:pt x="589" y="559"/>
                  <a:pt x="575" y="589"/>
                  <a:pt x="545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59"/>
                  <a:pt x="59" y="29"/>
                  <a:pt x="89" y="29"/>
                </a:cubicBezTo>
                <a:cubicBezTo>
                  <a:pt x="398" y="29"/>
                  <a:pt x="398" y="29"/>
                  <a:pt x="398" y="29"/>
                </a:cubicBezTo>
                <a:cubicBezTo>
                  <a:pt x="398" y="0"/>
                  <a:pt x="398" y="0"/>
                  <a:pt x="398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45" y="618"/>
                  <a:pt x="545" y="618"/>
                  <a:pt x="545" y="618"/>
                </a:cubicBezTo>
                <a:cubicBezTo>
                  <a:pt x="589" y="618"/>
                  <a:pt x="633" y="589"/>
                  <a:pt x="633" y="545"/>
                </a:cubicBezTo>
                <a:cubicBezTo>
                  <a:pt x="633" y="236"/>
                  <a:pt x="633" y="236"/>
                  <a:pt x="633" y="236"/>
                </a:cubicBezTo>
                <a:lnTo>
                  <a:pt x="589" y="236"/>
                </a:lnTo>
                <a:close/>
                <a:moveTo>
                  <a:pt x="162" y="354"/>
                </a:moveTo>
                <a:lnTo>
                  <a:pt x="162" y="354"/>
                </a:lnTo>
                <a:cubicBezTo>
                  <a:pt x="74" y="516"/>
                  <a:pt x="74" y="516"/>
                  <a:pt x="74" y="516"/>
                </a:cubicBezTo>
                <a:cubicBezTo>
                  <a:pt x="74" y="545"/>
                  <a:pt x="89" y="559"/>
                  <a:pt x="103" y="545"/>
                </a:cubicBezTo>
                <a:cubicBezTo>
                  <a:pt x="280" y="457"/>
                  <a:pt x="280" y="457"/>
                  <a:pt x="280" y="457"/>
                </a:cubicBezTo>
                <a:lnTo>
                  <a:pt x="295" y="457"/>
                </a:lnTo>
                <a:cubicBezTo>
                  <a:pt x="604" y="147"/>
                  <a:pt x="604" y="147"/>
                  <a:pt x="604" y="147"/>
                </a:cubicBezTo>
                <a:cubicBezTo>
                  <a:pt x="619" y="133"/>
                  <a:pt x="619" y="103"/>
                  <a:pt x="604" y="88"/>
                </a:cubicBezTo>
                <a:cubicBezTo>
                  <a:pt x="530" y="29"/>
                  <a:pt x="530" y="29"/>
                  <a:pt x="530" y="29"/>
                </a:cubicBezTo>
                <a:cubicBezTo>
                  <a:pt x="516" y="15"/>
                  <a:pt x="486" y="15"/>
                  <a:pt x="471" y="29"/>
                </a:cubicBezTo>
                <a:cubicBezTo>
                  <a:pt x="177" y="324"/>
                  <a:pt x="177" y="324"/>
                  <a:pt x="177" y="324"/>
                </a:cubicBezTo>
                <a:cubicBezTo>
                  <a:pt x="162" y="339"/>
                  <a:pt x="162" y="339"/>
                  <a:pt x="162" y="354"/>
                </a:cubicBezTo>
                <a:close/>
                <a:moveTo>
                  <a:pt x="486" y="74"/>
                </a:moveTo>
                <a:lnTo>
                  <a:pt x="486" y="74"/>
                </a:lnTo>
                <a:cubicBezTo>
                  <a:pt x="501" y="59"/>
                  <a:pt x="516" y="59"/>
                  <a:pt x="516" y="74"/>
                </a:cubicBezTo>
                <a:cubicBezTo>
                  <a:pt x="560" y="103"/>
                  <a:pt x="560" y="103"/>
                  <a:pt x="560" y="103"/>
                </a:cubicBezTo>
                <a:cubicBezTo>
                  <a:pt x="575" y="118"/>
                  <a:pt x="575" y="133"/>
                  <a:pt x="560" y="133"/>
                </a:cubicBezTo>
                <a:cubicBezTo>
                  <a:pt x="516" y="177"/>
                  <a:pt x="516" y="177"/>
                  <a:pt x="516" y="177"/>
                </a:cubicBezTo>
                <a:cubicBezTo>
                  <a:pt x="457" y="103"/>
                  <a:pt x="457" y="103"/>
                  <a:pt x="457" y="103"/>
                </a:cubicBezTo>
                <a:lnTo>
                  <a:pt x="486" y="74"/>
                </a:lnTo>
                <a:close/>
                <a:moveTo>
                  <a:pt x="428" y="133"/>
                </a:moveTo>
                <a:lnTo>
                  <a:pt x="428" y="133"/>
                </a:lnTo>
                <a:cubicBezTo>
                  <a:pt x="486" y="206"/>
                  <a:pt x="486" y="206"/>
                  <a:pt x="486" y="206"/>
                </a:cubicBezTo>
                <a:cubicBezTo>
                  <a:pt x="266" y="427"/>
                  <a:pt x="266" y="427"/>
                  <a:pt x="266" y="427"/>
                </a:cubicBezTo>
                <a:cubicBezTo>
                  <a:pt x="251" y="398"/>
                  <a:pt x="207" y="368"/>
                  <a:pt x="207" y="354"/>
                </a:cubicBezTo>
                <a:lnTo>
                  <a:pt x="428" y="133"/>
                </a:lnTo>
                <a:close/>
                <a:moveTo>
                  <a:pt x="236" y="442"/>
                </a:moveTo>
                <a:lnTo>
                  <a:pt x="236" y="442"/>
                </a:lnTo>
                <a:cubicBezTo>
                  <a:pt x="133" y="516"/>
                  <a:pt x="133" y="516"/>
                  <a:pt x="133" y="516"/>
                </a:cubicBezTo>
                <a:cubicBezTo>
                  <a:pt x="118" y="516"/>
                  <a:pt x="118" y="501"/>
                  <a:pt x="118" y="501"/>
                </a:cubicBezTo>
                <a:cubicBezTo>
                  <a:pt x="177" y="398"/>
                  <a:pt x="177" y="398"/>
                  <a:pt x="177" y="398"/>
                </a:cubicBezTo>
                <a:lnTo>
                  <a:pt x="236" y="4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14559" y="3208316"/>
            <a:ext cx="519996" cy="584995"/>
          </a:xfrm>
          <a:custGeom>
            <a:avLst/>
            <a:gdLst>
              <a:gd name="T0" fmla="*/ 149245 w 546"/>
              <a:gd name="T1" fmla="*/ 131958 h 619"/>
              <a:gd name="T2" fmla="*/ 149245 w 546"/>
              <a:gd name="T3" fmla="*/ 131958 h 619"/>
              <a:gd name="T4" fmla="*/ 85283 w 546"/>
              <a:gd name="T5" fmla="*/ 131958 h 619"/>
              <a:gd name="T6" fmla="*/ 79862 w 546"/>
              <a:gd name="T7" fmla="*/ 137337 h 619"/>
              <a:gd name="T8" fmla="*/ 85283 w 546"/>
              <a:gd name="T9" fmla="*/ 147736 h 619"/>
              <a:gd name="T10" fmla="*/ 149245 w 546"/>
              <a:gd name="T11" fmla="*/ 147736 h 619"/>
              <a:gd name="T12" fmla="*/ 154304 w 546"/>
              <a:gd name="T13" fmla="*/ 137337 h 619"/>
              <a:gd name="T14" fmla="*/ 149245 w 546"/>
              <a:gd name="T15" fmla="*/ 131958 h 619"/>
              <a:gd name="T16" fmla="*/ 149245 w 546"/>
              <a:gd name="T17" fmla="*/ 95024 h 619"/>
              <a:gd name="T18" fmla="*/ 149245 w 546"/>
              <a:gd name="T19" fmla="*/ 95024 h 619"/>
              <a:gd name="T20" fmla="*/ 85283 w 546"/>
              <a:gd name="T21" fmla="*/ 95024 h 619"/>
              <a:gd name="T22" fmla="*/ 79862 w 546"/>
              <a:gd name="T23" fmla="*/ 105782 h 619"/>
              <a:gd name="T24" fmla="*/ 85283 w 546"/>
              <a:gd name="T25" fmla="*/ 110802 h 619"/>
              <a:gd name="T26" fmla="*/ 149245 w 546"/>
              <a:gd name="T27" fmla="*/ 110802 h 619"/>
              <a:gd name="T28" fmla="*/ 154304 w 546"/>
              <a:gd name="T29" fmla="*/ 105782 h 619"/>
              <a:gd name="T30" fmla="*/ 149245 w 546"/>
              <a:gd name="T31" fmla="*/ 95024 h 619"/>
              <a:gd name="T32" fmla="*/ 149245 w 546"/>
              <a:gd name="T33" fmla="*/ 0 h 619"/>
              <a:gd name="T34" fmla="*/ 149245 w 546"/>
              <a:gd name="T35" fmla="*/ 0 h 619"/>
              <a:gd name="T36" fmla="*/ 63962 w 546"/>
              <a:gd name="T37" fmla="*/ 0 h 619"/>
              <a:gd name="T38" fmla="*/ 37582 w 546"/>
              <a:gd name="T39" fmla="*/ 26535 h 619"/>
              <a:gd name="T40" fmla="*/ 26741 w 546"/>
              <a:gd name="T41" fmla="*/ 26535 h 619"/>
              <a:gd name="T42" fmla="*/ 0 w 546"/>
              <a:gd name="T43" fmla="*/ 52711 h 619"/>
              <a:gd name="T44" fmla="*/ 0 w 546"/>
              <a:gd name="T45" fmla="*/ 195427 h 619"/>
              <a:gd name="T46" fmla="*/ 26741 w 546"/>
              <a:gd name="T47" fmla="*/ 221603 h 619"/>
              <a:gd name="T48" fmla="*/ 132983 w 546"/>
              <a:gd name="T49" fmla="*/ 221603 h 619"/>
              <a:gd name="T50" fmla="*/ 165145 w 546"/>
              <a:gd name="T51" fmla="*/ 195427 h 619"/>
              <a:gd name="T52" fmla="*/ 170566 w 546"/>
              <a:gd name="T53" fmla="*/ 195427 h 619"/>
              <a:gd name="T54" fmla="*/ 196946 w 546"/>
              <a:gd name="T55" fmla="*/ 168892 h 619"/>
              <a:gd name="T56" fmla="*/ 196946 w 546"/>
              <a:gd name="T57" fmla="*/ 68848 h 619"/>
              <a:gd name="T58" fmla="*/ 196946 w 546"/>
              <a:gd name="T59" fmla="*/ 52711 h 619"/>
              <a:gd name="T60" fmla="*/ 149245 w 546"/>
              <a:gd name="T61" fmla="*/ 0 h 619"/>
              <a:gd name="T62" fmla="*/ 132983 w 546"/>
              <a:gd name="T63" fmla="*/ 211205 h 619"/>
              <a:gd name="T64" fmla="*/ 132983 w 546"/>
              <a:gd name="T65" fmla="*/ 211205 h 619"/>
              <a:gd name="T66" fmla="*/ 26741 w 546"/>
              <a:gd name="T67" fmla="*/ 211205 h 619"/>
              <a:gd name="T68" fmla="*/ 16262 w 546"/>
              <a:gd name="T69" fmla="*/ 195427 h 619"/>
              <a:gd name="T70" fmla="*/ 16262 w 546"/>
              <a:gd name="T71" fmla="*/ 52711 h 619"/>
              <a:gd name="T72" fmla="*/ 26741 w 546"/>
              <a:gd name="T73" fmla="*/ 42313 h 619"/>
              <a:gd name="T74" fmla="*/ 37582 w 546"/>
              <a:gd name="T75" fmla="*/ 42313 h 619"/>
              <a:gd name="T76" fmla="*/ 37582 w 546"/>
              <a:gd name="T77" fmla="*/ 168892 h 619"/>
              <a:gd name="T78" fmla="*/ 63962 w 546"/>
              <a:gd name="T79" fmla="*/ 195427 h 619"/>
              <a:gd name="T80" fmla="*/ 149245 w 546"/>
              <a:gd name="T81" fmla="*/ 195427 h 619"/>
              <a:gd name="T82" fmla="*/ 132983 w 546"/>
              <a:gd name="T83" fmla="*/ 211205 h 619"/>
              <a:gd name="T84" fmla="*/ 186466 w 546"/>
              <a:gd name="T85" fmla="*/ 168892 h 619"/>
              <a:gd name="T86" fmla="*/ 186466 w 546"/>
              <a:gd name="T87" fmla="*/ 168892 h 619"/>
              <a:gd name="T88" fmla="*/ 170566 w 546"/>
              <a:gd name="T89" fmla="*/ 179649 h 619"/>
              <a:gd name="T90" fmla="*/ 63962 w 546"/>
              <a:gd name="T91" fmla="*/ 179649 h 619"/>
              <a:gd name="T92" fmla="*/ 48062 w 546"/>
              <a:gd name="T93" fmla="*/ 168892 h 619"/>
              <a:gd name="T94" fmla="*/ 48062 w 546"/>
              <a:gd name="T95" fmla="*/ 26535 h 619"/>
              <a:gd name="T96" fmla="*/ 63962 w 546"/>
              <a:gd name="T97" fmla="*/ 10399 h 619"/>
              <a:gd name="T98" fmla="*/ 132983 w 546"/>
              <a:gd name="T99" fmla="*/ 10399 h 619"/>
              <a:gd name="T100" fmla="*/ 132983 w 546"/>
              <a:gd name="T101" fmla="*/ 42313 h 619"/>
              <a:gd name="T102" fmla="*/ 165145 w 546"/>
              <a:gd name="T103" fmla="*/ 68848 h 619"/>
              <a:gd name="T104" fmla="*/ 186466 w 546"/>
              <a:gd name="T105" fmla="*/ 68848 h 619"/>
              <a:gd name="T106" fmla="*/ 186466 w 546"/>
              <a:gd name="T107" fmla="*/ 168892 h 619"/>
              <a:gd name="T108" fmla="*/ 165145 w 546"/>
              <a:gd name="T109" fmla="*/ 52711 h 619"/>
              <a:gd name="T110" fmla="*/ 165145 w 546"/>
              <a:gd name="T111" fmla="*/ 52711 h 619"/>
              <a:gd name="T112" fmla="*/ 149245 w 546"/>
              <a:gd name="T113" fmla="*/ 31555 h 619"/>
              <a:gd name="T114" fmla="*/ 149245 w 546"/>
              <a:gd name="T115" fmla="*/ 10399 h 619"/>
              <a:gd name="T116" fmla="*/ 149245 w 546"/>
              <a:gd name="T117" fmla="*/ 10399 h 619"/>
              <a:gd name="T118" fmla="*/ 186466 w 546"/>
              <a:gd name="T119" fmla="*/ 52711 h 619"/>
              <a:gd name="T120" fmla="*/ 165145 w 546"/>
              <a:gd name="T121" fmla="*/ 52711 h 61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546" h="619">
                <a:moveTo>
                  <a:pt x="413" y="368"/>
                </a:moveTo>
                <a:lnTo>
                  <a:pt x="413" y="368"/>
                </a:lnTo>
                <a:cubicBezTo>
                  <a:pt x="236" y="368"/>
                  <a:pt x="236" y="368"/>
                  <a:pt x="236" y="368"/>
                </a:cubicBezTo>
                <a:cubicBezTo>
                  <a:pt x="221" y="368"/>
                  <a:pt x="221" y="383"/>
                  <a:pt x="221" y="383"/>
                </a:cubicBezTo>
                <a:cubicBezTo>
                  <a:pt x="221" y="398"/>
                  <a:pt x="221" y="412"/>
                  <a:pt x="236" y="412"/>
                </a:cubicBezTo>
                <a:cubicBezTo>
                  <a:pt x="413" y="412"/>
                  <a:pt x="413" y="412"/>
                  <a:pt x="413" y="412"/>
                </a:cubicBezTo>
                <a:cubicBezTo>
                  <a:pt x="427" y="412"/>
                  <a:pt x="427" y="398"/>
                  <a:pt x="427" y="383"/>
                </a:cubicBezTo>
                <a:cubicBezTo>
                  <a:pt x="427" y="383"/>
                  <a:pt x="427" y="368"/>
                  <a:pt x="413" y="368"/>
                </a:cubicBezTo>
                <a:close/>
                <a:moveTo>
                  <a:pt x="413" y="265"/>
                </a:moveTo>
                <a:lnTo>
                  <a:pt x="413" y="265"/>
                </a:lnTo>
                <a:cubicBezTo>
                  <a:pt x="236" y="265"/>
                  <a:pt x="236" y="265"/>
                  <a:pt x="236" y="265"/>
                </a:cubicBezTo>
                <a:cubicBezTo>
                  <a:pt x="221" y="265"/>
                  <a:pt x="221" y="280"/>
                  <a:pt x="221" y="295"/>
                </a:cubicBezTo>
                <a:cubicBezTo>
                  <a:pt x="221" y="295"/>
                  <a:pt x="221" y="309"/>
                  <a:pt x="236" y="309"/>
                </a:cubicBezTo>
                <a:cubicBezTo>
                  <a:pt x="413" y="309"/>
                  <a:pt x="413" y="309"/>
                  <a:pt x="413" y="309"/>
                </a:cubicBezTo>
                <a:cubicBezTo>
                  <a:pt x="427" y="309"/>
                  <a:pt x="427" y="295"/>
                  <a:pt x="427" y="295"/>
                </a:cubicBezTo>
                <a:cubicBezTo>
                  <a:pt x="427" y="280"/>
                  <a:pt x="427" y="265"/>
                  <a:pt x="413" y="265"/>
                </a:cubicBezTo>
                <a:close/>
                <a:moveTo>
                  <a:pt x="413" y="0"/>
                </a:moveTo>
                <a:lnTo>
                  <a:pt x="413" y="0"/>
                </a:lnTo>
                <a:lnTo>
                  <a:pt x="177" y="0"/>
                </a:lnTo>
                <a:cubicBezTo>
                  <a:pt x="133" y="0"/>
                  <a:pt x="104" y="29"/>
                  <a:pt x="10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30" y="74"/>
                  <a:pt x="0" y="118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74" y="618"/>
                </a:cubicBezTo>
                <a:cubicBezTo>
                  <a:pt x="368" y="618"/>
                  <a:pt x="368" y="618"/>
                  <a:pt x="368" y="618"/>
                </a:cubicBezTo>
                <a:cubicBezTo>
                  <a:pt x="413" y="618"/>
                  <a:pt x="457" y="589"/>
                  <a:pt x="457" y="545"/>
                </a:cubicBezTo>
                <a:cubicBezTo>
                  <a:pt x="472" y="545"/>
                  <a:pt x="472" y="545"/>
                  <a:pt x="472" y="545"/>
                </a:cubicBezTo>
                <a:cubicBezTo>
                  <a:pt x="516" y="545"/>
                  <a:pt x="545" y="501"/>
                  <a:pt x="545" y="471"/>
                </a:cubicBezTo>
                <a:cubicBezTo>
                  <a:pt x="545" y="192"/>
                  <a:pt x="545" y="192"/>
                  <a:pt x="545" y="192"/>
                </a:cubicBezTo>
                <a:cubicBezTo>
                  <a:pt x="545" y="147"/>
                  <a:pt x="545" y="147"/>
                  <a:pt x="545" y="147"/>
                </a:cubicBezTo>
                <a:lnTo>
                  <a:pt x="413" y="0"/>
                </a:lnTo>
                <a:close/>
                <a:moveTo>
                  <a:pt x="368" y="589"/>
                </a:moveTo>
                <a:lnTo>
                  <a:pt x="368" y="589"/>
                </a:lnTo>
                <a:cubicBezTo>
                  <a:pt x="74" y="589"/>
                  <a:pt x="74" y="589"/>
                  <a:pt x="74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45" y="133"/>
                  <a:pt x="59" y="118"/>
                  <a:pt x="74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471"/>
                  <a:pt x="104" y="471"/>
                  <a:pt x="104" y="471"/>
                </a:cubicBezTo>
                <a:cubicBezTo>
                  <a:pt x="104" y="501"/>
                  <a:pt x="133" y="545"/>
                  <a:pt x="177" y="545"/>
                </a:cubicBezTo>
                <a:cubicBezTo>
                  <a:pt x="413" y="545"/>
                  <a:pt x="413" y="545"/>
                  <a:pt x="413" y="545"/>
                </a:cubicBezTo>
                <a:cubicBezTo>
                  <a:pt x="413" y="559"/>
                  <a:pt x="398" y="589"/>
                  <a:pt x="368" y="589"/>
                </a:cubicBezTo>
                <a:close/>
                <a:moveTo>
                  <a:pt x="516" y="471"/>
                </a:moveTo>
                <a:lnTo>
                  <a:pt x="516" y="471"/>
                </a:lnTo>
                <a:cubicBezTo>
                  <a:pt x="516" y="486"/>
                  <a:pt x="486" y="501"/>
                  <a:pt x="472" y="501"/>
                </a:cubicBezTo>
                <a:cubicBezTo>
                  <a:pt x="177" y="501"/>
                  <a:pt x="177" y="501"/>
                  <a:pt x="177" y="501"/>
                </a:cubicBezTo>
                <a:cubicBezTo>
                  <a:pt x="163" y="501"/>
                  <a:pt x="133" y="486"/>
                  <a:pt x="133" y="471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33" y="59"/>
                  <a:pt x="163" y="29"/>
                  <a:pt x="177" y="29"/>
                </a:cubicBezTo>
                <a:cubicBezTo>
                  <a:pt x="368" y="29"/>
                  <a:pt x="368" y="29"/>
                  <a:pt x="368" y="29"/>
                </a:cubicBezTo>
                <a:cubicBezTo>
                  <a:pt x="368" y="74"/>
                  <a:pt x="368" y="118"/>
                  <a:pt x="368" y="118"/>
                </a:cubicBezTo>
                <a:cubicBezTo>
                  <a:pt x="368" y="147"/>
                  <a:pt x="413" y="192"/>
                  <a:pt x="457" y="192"/>
                </a:cubicBezTo>
                <a:cubicBezTo>
                  <a:pt x="457" y="192"/>
                  <a:pt x="472" y="192"/>
                  <a:pt x="516" y="192"/>
                </a:cubicBezTo>
                <a:lnTo>
                  <a:pt x="516" y="471"/>
                </a:lnTo>
                <a:close/>
                <a:moveTo>
                  <a:pt x="457" y="147"/>
                </a:moveTo>
                <a:lnTo>
                  <a:pt x="457" y="147"/>
                </a:lnTo>
                <a:cubicBezTo>
                  <a:pt x="427" y="147"/>
                  <a:pt x="413" y="118"/>
                  <a:pt x="413" y="88"/>
                </a:cubicBezTo>
                <a:cubicBezTo>
                  <a:pt x="413" y="88"/>
                  <a:pt x="413" y="74"/>
                  <a:pt x="413" y="29"/>
                </a:cubicBezTo>
                <a:cubicBezTo>
                  <a:pt x="516" y="147"/>
                  <a:pt x="516" y="147"/>
                  <a:pt x="516" y="147"/>
                </a:cubicBezTo>
                <a:lnTo>
                  <a:pt x="457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8112438" y="3069926"/>
            <a:ext cx="2675167" cy="800219"/>
            <a:chOff x="8019589" y="2068580"/>
            <a:chExt cx="2675167" cy="800219"/>
          </a:xfrm>
        </p:grpSpPr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8025039" y="2407134"/>
              <a:ext cx="26697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自动化运维</a:t>
              </a:r>
              <a:endPara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规模化管理</a:t>
              </a:r>
            </a:p>
          </p:txBody>
        </p: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8019589" y="2068580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高标准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7496490" y="2030800"/>
            <a:ext cx="2666083" cy="781290"/>
            <a:chOff x="8019589" y="2087509"/>
            <a:chExt cx="2666083" cy="781290"/>
          </a:xfrm>
        </p:grpSpPr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8025040" y="2407134"/>
              <a:ext cx="26606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快速恢复</a:t>
              </a:r>
              <a:endPara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高冗余</a:t>
              </a:r>
            </a:p>
          </p:txBody>
        </p:sp>
        <p:sp>
          <p:nvSpPr>
            <p:cNvPr id="20" name="出自【趣你的PPT】(微信:qunideppt)：最优质的PPT资源库"/>
            <p:cNvSpPr txBox="1"/>
            <p:nvPr/>
          </p:nvSpPr>
          <p:spPr>
            <a:xfrm>
              <a:off x="8019589" y="2087509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高可用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7504858" y="4134213"/>
            <a:ext cx="2657715" cy="793989"/>
            <a:chOff x="8019589" y="2074810"/>
            <a:chExt cx="2657715" cy="793989"/>
          </a:xfrm>
        </p:grpSpPr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8025039" y="2407134"/>
              <a:ext cx="26522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故障影响隔离</a:t>
              </a:r>
              <a:endPara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影响范围小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8019589" y="2074810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低风险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1967697" y="2044645"/>
            <a:ext cx="2749974" cy="762483"/>
            <a:chOff x="8798583" y="2106316"/>
            <a:chExt cx="2749974" cy="762483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8798583" y="2407134"/>
              <a:ext cx="27499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亿级客户量</a:t>
              </a:r>
              <a:endPara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千万级日交易量</a:t>
              </a: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9687650" y="2106316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 smtClean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高性能</a:t>
              </a:r>
              <a:endPara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1491043" y="3122307"/>
            <a:ext cx="2626776" cy="796388"/>
            <a:chOff x="8921780" y="2047789"/>
            <a:chExt cx="2626776" cy="796388"/>
          </a:xfrm>
        </p:grpSpPr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8921780" y="2382512"/>
              <a:ext cx="26267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容量夸张性</a:t>
              </a:r>
              <a:endPara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性能扩张性</a:t>
              </a: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9687650" y="2047789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 smtClean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高弹性</a:t>
              </a:r>
              <a:endPara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1967697" y="4127319"/>
            <a:ext cx="2749972" cy="800883"/>
            <a:chOff x="8798584" y="2067916"/>
            <a:chExt cx="2749972" cy="800883"/>
          </a:xfrm>
        </p:grpSpPr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8798584" y="2407134"/>
              <a:ext cx="27499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开源技术</a:t>
              </a:r>
              <a:endPara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低端服务器资源</a:t>
              </a: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9687650" y="2067916"/>
              <a:ext cx="18609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 smtClean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低成本</a:t>
              </a:r>
              <a:endPara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34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400" dirty="0" smtClean="0">
                  <a:solidFill>
                    <a:srgbClr val="404040"/>
                  </a:solidFill>
                  <a:latin typeface="Bebas Neue" panose="020B0606020202050201" pitchFamily="34" charset="0"/>
                </a:rPr>
                <a:t>架构特点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295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0" b="21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出自【趣你的PPT】(微信:qunideppt)：最优质的PPT资源库"/>
          <p:cNvSpPr/>
          <p:nvPr/>
        </p:nvSpPr>
        <p:spPr>
          <a:xfrm>
            <a:off x="9505741" y="1328333"/>
            <a:ext cx="2686259" cy="5544044"/>
          </a:xfrm>
          <a:custGeom>
            <a:avLst/>
            <a:gdLst>
              <a:gd name="connsiteX0" fmla="*/ 1657978 w 1657978"/>
              <a:gd name="connsiteY0" fmla="*/ 0 h 4280597"/>
              <a:gd name="connsiteX1" fmla="*/ 1657978 w 1657978"/>
              <a:gd name="connsiteY1" fmla="*/ 4280597 h 4280597"/>
              <a:gd name="connsiteX2" fmla="*/ 0 w 1657978"/>
              <a:gd name="connsiteY2" fmla="*/ 4280597 h 4280597"/>
              <a:gd name="connsiteX3" fmla="*/ 1657978 w 1657978"/>
              <a:gd name="connsiteY3" fmla="*/ 0 h 428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7978" h="4280597">
                <a:moveTo>
                  <a:pt x="1657978" y="0"/>
                </a:moveTo>
                <a:lnTo>
                  <a:pt x="1657978" y="4280597"/>
                </a:lnTo>
                <a:lnTo>
                  <a:pt x="0" y="4280597"/>
                </a:lnTo>
                <a:lnTo>
                  <a:pt x="1657978" y="0"/>
                </a:lnTo>
                <a:close/>
              </a:path>
            </a:pathLst>
          </a:custGeom>
          <a:solidFill>
            <a:schemeClr val="bg1">
              <a:lumMod val="6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10249319" y="2854879"/>
            <a:ext cx="1942681" cy="3996598"/>
          </a:xfrm>
          <a:custGeom>
            <a:avLst/>
            <a:gdLst>
              <a:gd name="connsiteX0" fmla="*/ 1657978 w 1657978"/>
              <a:gd name="connsiteY0" fmla="*/ 0 h 4280597"/>
              <a:gd name="connsiteX1" fmla="*/ 1657978 w 1657978"/>
              <a:gd name="connsiteY1" fmla="*/ 4280597 h 4280597"/>
              <a:gd name="connsiteX2" fmla="*/ 0 w 1657978"/>
              <a:gd name="connsiteY2" fmla="*/ 4280597 h 4280597"/>
              <a:gd name="connsiteX3" fmla="*/ 1657978 w 1657978"/>
              <a:gd name="connsiteY3" fmla="*/ 0 h 428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7978" h="4280597">
                <a:moveTo>
                  <a:pt x="1657978" y="0"/>
                </a:moveTo>
                <a:lnTo>
                  <a:pt x="1657978" y="4280597"/>
                </a:lnTo>
                <a:lnTo>
                  <a:pt x="0" y="4280597"/>
                </a:lnTo>
                <a:lnTo>
                  <a:pt x="1657978" y="0"/>
                </a:lnTo>
                <a:close/>
              </a:path>
            </a:pathLst>
          </a:custGeom>
          <a:solidFill>
            <a:srgbClr val="FFC00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ysClr val="windowText" lastClr="000000"/>
              </a:solidFill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 rot="10800000">
            <a:off x="-20094" y="-1326"/>
            <a:ext cx="4388864" cy="6859326"/>
          </a:xfrm>
          <a:custGeom>
            <a:avLst/>
            <a:gdLst>
              <a:gd name="connsiteX0" fmla="*/ 4994029 w 4994029"/>
              <a:gd name="connsiteY0" fmla="*/ 6859326 h 6859326"/>
              <a:gd name="connsiteX1" fmla="*/ 0 w 4994029"/>
              <a:gd name="connsiteY1" fmla="*/ 6859326 h 6859326"/>
              <a:gd name="connsiteX2" fmla="*/ 3690935 w 4994029"/>
              <a:gd name="connsiteY2" fmla="*/ 0 h 6859326"/>
              <a:gd name="connsiteX3" fmla="*/ 4967574 w 4994029"/>
              <a:gd name="connsiteY3" fmla="*/ 0 h 6859326"/>
              <a:gd name="connsiteX4" fmla="*/ 4994029 w 4994029"/>
              <a:gd name="connsiteY4" fmla="*/ 49165 h 6859326"/>
              <a:gd name="connsiteX5" fmla="*/ 4994029 w 4994029"/>
              <a:gd name="connsiteY5" fmla="*/ 6859326 h 6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4029" h="6859326">
                <a:moveTo>
                  <a:pt x="4994029" y="6859326"/>
                </a:moveTo>
                <a:lnTo>
                  <a:pt x="0" y="6859326"/>
                </a:lnTo>
                <a:lnTo>
                  <a:pt x="3690935" y="0"/>
                </a:lnTo>
                <a:lnTo>
                  <a:pt x="4967574" y="0"/>
                </a:lnTo>
                <a:lnTo>
                  <a:pt x="4994029" y="49165"/>
                </a:lnTo>
                <a:lnTo>
                  <a:pt x="4994029" y="6859326"/>
                </a:lnTo>
                <a:close/>
              </a:path>
            </a:pathLst>
          </a:custGeom>
          <a:solidFill>
            <a:schemeClr val="bg1">
              <a:lumMod val="6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rot="10800000">
            <a:off x="-20096" y="0"/>
            <a:ext cx="3866352" cy="3765755"/>
          </a:xfrm>
          <a:custGeom>
            <a:avLst/>
            <a:gdLst>
              <a:gd name="connsiteX0" fmla="*/ 3866352 w 3866352"/>
              <a:gd name="connsiteY0" fmla="*/ 4544232 h 4544232"/>
              <a:gd name="connsiteX1" fmla="*/ 2779555 w 3866352"/>
              <a:gd name="connsiteY1" fmla="*/ 4544232 h 4544232"/>
              <a:gd name="connsiteX2" fmla="*/ 2078712 w 3866352"/>
              <a:gd name="connsiteY2" fmla="*/ 2988199 h 4544232"/>
              <a:gd name="connsiteX3" fmla="*/ 1377867 w 3866352"/>
              <a:gd name="connsiteY3" fmla="*/ 4544232 h 4544232"/>
              <a:gd name="connsiteX4" fmla="*/ 0 w 3866352"/>
              <a:gd name="connsiteY4" fmla="*/ 4544232 h 4544232"/>
              <a:gd name="connsiteX5" fmla="*/ 2127158 w 3866352"/>
              <a:gd name="connsiteY5" fmla="*/ 0 h 4544232"/>
              <a:gd name="connsiteX6" fmla="*/ 3866352 w 3866352"/>
              <a:gd name="connsiteY6" fmla="*/ 3786999 h 454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66352" h="4544232">
                <a:moveTo>
                  <a:pt x="3866352" y="4544232"/>
                </a:moveTo>
                <a:lnTo>
                  <a:pt x="2779555" y="4544232"/>
                </a:lnTo>
                <a:lnTo>
                  <a:pt x="2078712" y="2988199"/>
                </a:lnTo>
                <a:lnTo>
                  <a:pt x="1377867" y="4544232"/>
                </a:lnTo>
                <a:lnTo>
                  <a:pt x="0" y="4544232"/>
                </a:lnTo>
                <a:lnTo>
                  <a:pt x="2127158" y="0"/>
                </a:lnTo>
                <a:lnTo>
                  <a:pt x="3866352" y="3786999"/>
                </a:lnTo>
                <a:close/>
              </a:path>
            </a:pathLst>
          </a:custGeom>
          <a:solidFill>
            <a:srgbClr val="FFC00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1125034" y="-1326"/>
            <a:ext cx="11066966" cy="6851477"/>
          </a:xfrm>
          <a:custGeom>
            <a:avLst/>
            <a:gdLst>
              <a:gd name="connsiteX0" fmla="*/ 3239105 w 11066966"/>
              <a:gd name="connsiteY0" fmla="*/ 0 h 6851477"/>
              <a:gd name="connsiteX1" fmla="*/ 11066966 w 11066966"/>
              <a:gd name="connsiteY1" fmla="*/ 0 h 6851477"/>
              <a:gd name="connsiteX2" fmla="*/ 11066966 w 11066966"/>
              <a:gd name="connsiteY2" fmla="*/ 1312586 h 6851477"/>
              <a:gd name="connsiteX3" fmla="*/ 8448400 w 11066966"/>
              <a:gd name="connsiteY3" fmla="*/ 6851477 h 6851477"/>
              <a:gd name="connsiteX4" fmla="*/ 0 w 11066966"/>
              <a:gd name="connsiteY4" fmla="*/ 6851477 h 6851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6966" h="6851477">
                <a:moveTo>
                  <a:pt x="3239105" y="0"/>
                </a:moveTo>
                <a:lnTo>
                  <a:pt x="11066966" y="0"/>
                </a:lnTo>
                <a:lnTo>
                  <a:pt x="11066966" y="1312586"/>
                </a:lnTo>
                <a:lnTo>
                  <a:pt x="8448400" y="6851477"/>
                </a:lnTo>
                <a:lnTo>
                  <a:pt x="0" y="6851477"/>
                </a:lnTo>
                <a:close/>
              </a:path>
            </a:pathLst>
          </a:cu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5383633" y="2618036"/>
            <a:ext cx="34708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谢谢观看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718229" y="3981317"/>
            <a:ext cx="2940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更多精彩模板尽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在线下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讨论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5718229" y="3617799"/>
            <a:ext cx="2940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WATCHING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出自【趣你的PPT】(微信:qunideppt)：最优质的PPT资源库"/>
          <p:cNvCxnSpPr/>
          <p:nvPr/>
        </p:nvCxnSpPr>
        <p:spPr>
          <a:xfrm>
            <a:off x="5604880" y="3606632"/>
            <a:ext cx="30540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出自【趣你的PPT】(微信:qunideppt)：最优质的PPT资源库"/>
          <p:cNvCxnSpPr/>
          <p:nvPr/>
        </p:nvCxnSpPr>
        <p:spPr>
          <a:xfrm flipH="1">
            <a:off x="1537397" y="-7851"/>
            <a:ext cx="3155636" cy="685932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 flipH="1">
            <a:off x="9123903" y="682235"/>
            <a:ext cx="3068098" cy="616924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6223000" y="4425496"/>
            <a:ext cx="2336800" cy="461665"/>
            <a:chOff x="3928878" y="4327919"/>
            <a:chExt cx="2078248" cy="461665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4152122" y="4336112"/>
              <a:ext cx="1577203" cy="44527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3928878" y="4327919"/>
              <a:ext cx="20782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26/10/2017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0980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2801815" y="134815"/>
            <a:ext cx="6588370" cy="6588370"/>
            <a:chOff x="3352800" y="685800"/>
            <a:chExt cx="5486400" cy="5486400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3352800" y="685800"/>
              <a:ext cx="5486400" cy="5486400"/>
            </a:xfrm>
            <a:prstGeom prst="ellipse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3429000" y="762000"/>
              <a:ext cx="5334000" cy="5334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出自【趣你的PPT】(微信:qunideppt)：最优质的PPT资源库"/>
          <p:cNvSpPr txBox="1"/>
          <p:nvPr/>
        </p:nvSpPr>
        <p:spPr>
          <a:xfrm>
            <a:off x="4794738" y="563958"/>
            <a:ext cx="26025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822700" y="2369756"/>
            <a:ext cx="4546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</a:t>
            </a:r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822700" y="4884935"/>
            <a:ext cx="4546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 </a:t>
            </a:r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技术架构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822700" y="4046542"/>
            <a:ext cx="4546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 /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团队组成</a:t>
            </a:r>
          </a:p>
        </p:txBody>
      </p:sp>
      <p:sp>
        <p:nvSpPr>
          <p:cNvPr id="1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822700" y="3208149"/>
            <a:ext cx="4546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</a:t>
            </a:r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设计思路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686300" y="2120900"/>
            <a:ext cx="28575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99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745901" y="2034523"/>
            <a:ext cx="3358372" cy="3358372"/>
          </a:xfrm>
          <a:custGeom>
            <a:avLst/>
            <a:gdLst>
              <a:gd name="connsiteX0" fmla="*/ 1679186 w 3358372"/>
              <a:gd name="connsiteY0" fmla="*/ 0 h 3358372"/>
              <a:gd name="connsiteX1" fmla="*/ 3358372 w 3358372"/>
              <a:gd name="connsiteY1" fmla="*/ 1679186 h 3358372"/>
              <a:gd name="connsiteX2" fmla="*/ 1679186 w 3358372"/>
              <a:gd name="connsiteY2" fmla="*/ 3358372 h 3358372"/>
              <a:gd name="connsiteX3" fmla="*/ 0 w 3358372"/>
              <a:gd name="connsiteY3" fmla="*/ 1679186 h 3358372"/>
              <a:gd name="connsiteX4" fmla="*/ 1679186 w 3358372"/>
              <a:gd name="connsiteY4" fmla="*/ 0 h 335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8372" h="3358372">
                <a:moveTo>
                  <a:pt x="1679186" y="0"/>
                </a:moveTo>
                <a:cubicBezTo>
                  <a:pt x="2606575" y="0"/>
                  <a:pt x="3358372" y="751797"/>
                  <a:pt x="3358372" y="1679186"/>
                </a:cubicBezTo>
                <a:cubicBezTo>
                  <a:pt x="3358372" y="2606575"/>
                  <a:pt x="2606575" y="3358372"/>
                  <a:pt x="1679186" y="3358372"/>
                </a:cubicBezTo>
                <a:cubicBezTo>
                  <a:pt x="751797" y="3358372"/>
                  <a:pt x="0" y="2606575"/>
                  <a:pt x="0" y="1679186"/>
                </a:cubicBezTo>
                <a:cubicBezTo>
                  <a:pt x="0" y="751797"/>
                  <a:pt x="751797" y="0"/>
                  <a:pt x="1679186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621030" y="862648"/>
            <a:ext cx="1571035" cy="1571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3817095" y="583422"/>
            <a:ext cx="1571035" cy="157103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>
            <a:off x="7741746" y="4835908"/>
            <a:ext cx="2014784" cy="20147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 rot="4957152" flipH="1">
            <a:off x="4148177" y="1436799"/>
            <a:ext cx="4553821" cy="4553821"/>
          </a:xfrm>
          <a:prstGeom prst="blockArc">
            <a:avLst>
              <a:gd name="adj1" fmla="val 7817114"/>
              <a:gd name="adj2" fmla="val 20965398"/>
              <a:gd name="adj3" fmla="val 612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4462491" y="1751114"/>
            <a:ext cx="3925192" cy="3925191"/>
          </a:xfrm>
          <a:prstGeom prst="blockArc">
            <a:avLst>
              <a:gd name="adj1" fmla="val 7817114"/>
              <a:gd name="adj2" fmla="val 20624002"/>
              <a:gd name="adj3" fmla="val 665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5980570" flipH="1">
            <a:off x="4854011" y="2142633"/>
            <a:ext cx="3142152" cy="3142153"/>
          </a:xfrm>
          <a:prstGeom prst="blockArc">
            <a:avLst>
              <a:gd name="adj1" fmla="val 13051842"/>
              <a:gd name="adj2" fmla="val 4604112"/>
              <a:gd name="adj3" fmla="val 47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388130" y="3832946"/>
            <a:ext cx="224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20322163" flipH="1">
            <a:off x="4148177" y="1436799"/>
            <a:ext cx="4553821" cy="4553821"/>
          </a:xfrm>
          <a:prstGeom prst="blockArc">
            <a:avLst>
              <a:gd name="adj1" fmla="val 17574323"/>
              <a:gd name="adj2" fmla="val 119875"/>
              <a:gd name="adj3" fmla="val 41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flipH="1">
            <a:off x="2424865" y="-11095"/>
            <a:ext cx="2028557" cy="1699108"/>
          </a:xfrm>
          <a:custGeom>
            <a:avLst/>
            <a:gdLst>
              <a:gd name="connsiteX0" fmla="*/ 2028557 w 2028557"/>
              <a:gd name="connsiteY0" fmla="*/ 0 h 1699108"/>
              <a:gd name="connsiteX1" fmla="*/ 1695642 w 2028557"/>
              <a:gd name="connsiteY1" fmla="*/ 0 h 1699108"/>
              <a:gd name="connsiteX2" fmla="*/ 0 w 2028557"/>
              <a:gd name="connsiteY2" fmla="*/ 1699108 h 1699108"/>
              <a:gd name="connsiteX3" fmla="*/ 332915 w 2028557"/>
              <a:gd name="connsiteY3" fmla="*/ 1699108 h 1699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8557" h="1699108">
                <a:moveTo>
                  <a:pt x="2028557" y="0"/>
                </a:moveTo>
                <a:lnTo>
                  <a:pt x="1695642" y="0"/>
                </a:lnTo>
                <a:lnTo>
                  <a:pt x="0" y="1699108"/>
                </a:lnTo>
                <a:lnTo>
                  <a:pt x="332915" y="1699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5086979" y="2444778"/>
            <a:ext cx="2676213" cy="1446550"/>
            <a:chOff x="5311693" y="2454973"/>
            <a:chExt cx="2850028" cy="1446550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 flipH="1">
              <a:off x="5311693" y="2454973"/>
              <a:ext cx="28500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</a:t>
              </a:r>
              <a:r>
                <a:rPr lang="en-US" altLang="zh-CN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ART</a:t>
              </a:r>
              <a:endParaRPr lang="zh-CN" altLang="en-US" sz="6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6553469" y="2551046"/>
              <a:ext cx="11337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01</a:t>
              </a:r>
              <a:endPara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543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" t="39539" r="3629" b="4198"/>
          <a:stretch/>
        </p:blipFill>
        <p:spPr>
          <a:xfrm>
            <a:off x="4770697" y="1509371"/>
            <a:ext cx="5907581" cy="2327797"/>
          </a:xfrm>
          <a:prstGeom prst="rect">
            <a:avLst/>
          </a:prstGeom>
        </p:spPr>
      </p:pic>
      <p:sp>
        <p:nvSpPr>
          <p:cNvPr id="2" name="出自【趣你的PPT】(微信:qunideppt)：最优质的PPT资源库"/>
          <p:cNvSpPr/>
          <p:nvPr/>
        </p:nvSpPr>
        <p:spPr>
          <a:xfrm>
            <a:off x="4761868" y="3884146"/>
            <a:ext cx="2934816" cy="23277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1780274" y="3884146"/>
            <a:ext cx="2934816" cy="23277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7743462" y="3884146"/>
            <a:ext cx="2934816" cy="23277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1785848" y="1509371"/>
            <a:ext cx="2934816" cy="23277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400" dirty="0" smtClean="0">
                  <a:solidFill>
                    <a:srgbClr val="404040"/>
                  </a:solidFill>
                  <a:latin typeface="Bebas Neue" panose="020B0606020202050201" pitchFamily="34" charset="0"/>
                </a:rPr>
                <a:t>机遇和挑战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519559" y="2441929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传统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趋势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2478976" y="2790706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传统金融固然存在着反脆弱性，世界在改变，中国在发展，墨守成规还是激流勇进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561316" y="1851080"/>
            <a:ext cx="14562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16692" y="4833836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银十年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2272068" y="5176763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错过了黄金的十年，你是否还要错过下个白银十年，如何积极应对存量时代并积极参与？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58448" y="4245174"/>
            <a:ext cx="14562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62636" y="4855755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BIM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339273" y="5194309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随着建筑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BIM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时代的到来，如果以投资人的角度提供更多的又价值的咨询和服务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04391" y="4267093"/>
            <a:ext cx="14562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483832" y="4855755"/>
            <a:ext cx="14562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人口红利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380962" y="5171236"/>
            <a:ext cx="1745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随着人工红利的消失，中国人力成本的大幅上升，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还是新兴经济体替代？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25587" y="4267093"/>
            <a:ext cx="14562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662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53出自【趣你的PPT】(微信:qunideppt)：最优质的PPT资源库"/>
          <p:cNvGrpSpPr/>
          <p:nvPr/>
        </p:nvGrpSpPr>
        <p:grpSpPr>
          <a:xfrm>
            <a:off x="5212508" y="1787843"/>
            <a:ext cx="1827686" cy="1827685"/>
            <a:chOff x="3835319" y="1420630"/>
            <a:chExt cx="1473781" cy="1473780"/>
          </a:xfrm>
        </p:grpSpPr>
        <p:sp>
          <p:nvSpPr>
            <p:cNvPr id="11" name="出自【趣你的PPT】(微信:qunideppt)：最优质的PPT资源库"/>
            <p:cNvSpPr/>
            <p:nvPr/>
          </p:nvSpPr>
          <p:spPr bwMode="auto">
            <a:xfrm rot="18900000">
              <a:off x="3835319" y="1420630"/>
              <a:ext cx="1473781" cy="1473780"/>
            </a:xfrm>
            <a:prstGeom prst="rect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088957" y="1674269"/>
              <a:ext cx="966505" cy="966502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1125441" y="4194279"/>
            <a:ext cx="315279" cy="315280"/>
            <a:chOff x="1066800" y="2209799"/>
            <a:chExt cx="315279" cy="315280"/>
          </a:xfrm>
        </p:grpSpPr>
        <p:sp>
          <p:nvSpPr>
            <p:cNvPr id="37" name="出自【趣你的PPT】(微信:qunideppt)：最优质的PPT资源库"/>
            <p:cNvSpPr/>
            <p:nvPr/>
          </p:nvSpPr>
          <p:spPr>
            <a:xfrm>
              <a:off x="1066800" y="2209799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1139147" y="2295483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39" name="Group 38出自【趣你的PPT】(微信:qunideppt)：最优质的PPT资源库"/>
          <p:cNvGrpSpPr/>
          <p:nvPr/>
        </p:nvGrpSpPr>
        <p:grpSpPr>
          <a:xfrm>
            <a:off x="4704257" y="4194279"/>
            <a:ext cx="315279" cy="315280"/>
            <a:chOff x="4645616" y="2209799"/>
            <a:chExt cx="315279" cy="315280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>
              <a:off x="4645616" y="2209799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4717963" y="2295483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8310572" y="4194279"/>
            <a:ext cx="315279" cy="315280"/>
            <a:chOff x="8251931" y="2209799"/>
            <a:chExt cx="315279" cy="315280"/>
          </a:xfrm>
        </p:grpSpPr>
        <p:sp>
          <p:nvSpPr>
            <p:cNvPr id="43" name="出自【趣你的PPT】(微信:qunideppt)：最优质的PPT资源库"/>
            <p:cNvSpPr/>
            <p:nvPr/>
          </p:nvSpPr>
          <p:spPr>
            <a:xfrm>
              <a:off x="8251931" y="2209799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>
              <a:off x="8324278" y="2295483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45" name="Group 44出自【趣你的PPT】(微信:qunideppt)：最优质的PPT资源库"/>
          <p:cNvGrpSpPr/>
          <p:nvPr/>
        </p:nvGrpSpPr>
        <p:grpSpPr>
          <a:xfrm>
            <a:off x="1125441" y="5243787"/>
            <a:ext cx="315279" cy="315279"/>
            <a:chOff x="1066800" y="3675945"/>
            <a:chExt cx="315279" cy="315279"/>
          </a:xfrm>
        </p:grpSpPr>
        <p:sp>
          <p:nvSpPr>
            <p:cNvPr id="46" name="出自【趣你的PPT】(微信:qunideppt)：最优质的PPT资源库"/>
            <p:cNvSpPr/>
            <p:nvPr/>
          </p:nvSpPr>
          <p:spPr>
            <a:xfrm>
              <a:off x="1066800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>
            <a:xfrm>
              <a:off x="1139147" y="3761629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48" name="Group 47出自【趣你的PPT】(微信:qunideppt)：最优质的PPT资源库"/>
          <p:cNvGrpSpPr/>
          <p:nvPr/>
        </p:nvGrpSpPr>
        <p:grpSpPr>
          <a:xfrm>
            <a:off x="4704257" y="5243787"/>
            <a:ext cx="315279" cy="315279"/>
            <a:chOff x="4645616" y="3675945"/>
            <a:chExt cx="315279" cy="315279"/>
          </a:xfrm>
        </p:grpSpPr>
        <p:sp>
          <p:nvSpPr>
            <p:cNvPr id="49" name="出自【趣你的PPT】(微信:qunideppt)：最优质的PPT资源库"/>
            <p:cNvSpPr/>
            <p:nvPr/>
          </p:nvSpPr>
          <p:spPr>
            <a:xfrm>
              <a:off x="4645616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C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50" name="出自【趣你的PPT】(微信:qunideppt)：最优质的PPT资源库"/>
            <p:cNvSpPr/>
            <p:nvPr/>
          </p:nvSpPr>
          <p:spPr>
            <a:xfrm>
              <a:off x="4717963" y="3761629"/>
              <a:ext cx="170585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grpSp>
        <p:nvGrpSpPr>
          <p:cNvPr id="51" name="Group 50出自【趣你的PPT】(微信:qunideppt)：最优质的PPT资源库"/>
          <p:cNvGrpSpPr/>
          <p:nvPr/>
        </p:nvGrpSpPr>
        <p:grpSpPr>
          <a:xfrm>
            <a:off x="8310572" y="5243787"/>
            <a:ext cx="315279" cy="315279"/>
            <a:chOff x="8251931" y="3675945"/>
            <a:chExt cx="315279" cy="315279"/>
          </a:xfrm>
        </p:grpSpPr>
        <p:sp>
          <p:nvSpPr>
            <p:cNvPr id="52" name="出自【趣你的PPT】(微信:qunideppt)：最优质的PPT资源库"/>
            <p:cNvSpPr/>
            <p:nvPr/>
          </p:nvSpPr>
          <p:spPr>
            <a:xfrm>
              <a:off x="8251931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53" name="出自【趣你的PPT】(微信:qunideppt)：最优质的PPT资源库"/>
            <p:cNvSpPr/>
            <p:nvPr/>
          </p:nvSpPr>
          <p:spPr>
            <a:xfrm>
              <a:off x="8324278" y="3761629"/>
              <a:ext cx="170584" cy="143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/>
            </a:p>
          </p:txBody>
        </p:sp>
      </p:grpSp>
      <p:sp>
        <p:nvSpPr>
          <p:cNvPr id="54" name="出自【趣你的PPT】(微信:qunideppt)：最优质的PPT资源库"/>
          <p:cNvSpPr txBox="1">
            <a:spLocks/>
          </p:cNvSpPr>
          <p:nvPr/>
        </p:nvSpPr>
        <p:spPr>
          <a:xfrm>
            <a:off x="1529419" y="4202757"/>
            <a:ext cx="2431389" cy="3068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主导产业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>
            <a:spLocks/>
          </p:cNvSpPr>
          <p:nvPr/>
        </p:nvSpPr>
        <p:spPr>
          <a:xfrm>
            <a:off x="1624671" y="4497353"/>
            <a:ext cx="2738778" cy="613381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房地产仍是拉动国民经济发展的主导产业，拉动作用至少持续十年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>
            <a:spLocks/>
          </p:cNvSpPr>
          <p:nvPr/>
        </p:nvSpPr>
        <p:spPr>
          <a:xfrm>
            <a:off x="5106897" y="4202756"/>
            <a:ext cx="2311823" cy="3068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政府和银行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7" name="出自【趣你的PPT】(微信:qunideppt)：最优质的PPT资源库"/>
          <p:cNvSpPr txBox="1">
            <a:spLocks/>
          </p:cNvSpPr>
          <p:nvPr/>
        </p:nvSpPr>
        <p:spPr>
          <a:xfrm>
            <a:off x="5202149" y="4497353"/>
            <a:ext cx="2859784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dirty="0">
              <a:solidFill>
                <a:srgbClr val="2430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出自【趣你的PPT】(微信:qunideppt)：最优质的PPT资源库"/>
          <p:cNvSpPr txBox="1">
            <a:spLocks/>
          </p:cNvSpPr>
          <p:nvPr/>
        </p:nvSpPr>
        <p:spPr>
          <a:xfrm>
            <a:off x="8692985" y="4196406"/>
            <a:ext cx="2330425" cy="2388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传统观念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59" name="出自【趣你的PPT】(微信:qunideppt)：最优质的PPT资源库"/>
          <p:cNvSpPr txBox="1">
            <a:spLocks/>
          </p:cNvSpPr>
          <p:nvPr/>
        </p:nvSpPr>
        <p:spPr>
          <a:xfrm>
            <a:off x="8805381" y="4497353"/>
            <a:ext cx="2651416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中国的信仰不是基督，也不是伊斯兰，是“家”，无法改变的传统观念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0" name="出自【趣你的PPT】(微信:qunideppt)：最优质的PPT资源库"/>
          <p:cNvSpPr txBox="1">
            <a:spLocks/>
          </p:cNvSpPr>
          <p:nvPr/>
        </p:nvSpPr>
        <p:spPr>
          <a:xfrm>
            <a:off x="1537040" y="5230129"/>
            <a:ext cx="2479470" cy="4118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城市化进程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>
            <a:spLocks/>
          </p:cNvSpPr>
          <p:nvPr/>
        </p:nvSpPr>
        <p:spPr>
          <a:xfrm>
            <a:off x="1617527" y="5589010"/>
            <a:ext cx="2651416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中国的城市化进程目前并不高，人工的聚集效应持续向大城市导入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>
            <a:spLocks/>
          </p:cNvSpPr>
          <p:nvPr/>
        </p:nvSpPr>
        <p:spPr>
          <a:xfrm>
            <a:off x="5114517" y="5215615"/>
            <a:ext cx="2304203" cy="3733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en-US" altLang="zh-CN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RMB</a:t>
            </a:r>
            <a:r>
              <a:rPr lang="zh-CN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的持续贬值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63" name="出自【趣你的PPT】(微信:qunideppt)：最优质的PPT资源库"/>
          <p:cNvSpPr txBox="1">
            <a:spLocks/>
          </p:cNvSpPr>
          <p:nvPr/>
        </p:nvSpPr>
        <p:spPr>
          <a:xfrm>
            <a:off x="5209769" y="5589010"/>
            <a:ext cx="2651416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 lnSpcReduction="10000"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国际贸易顺差持续收紧及美储加息缩表，整体上仍然改变不了中国印钞机的速度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5" name="出自【趣你的PPT】(微信:qunideppt)：最优质的PPT资源库"/>
          <p:cNvSpPr txBox="1">
            <a:spLocks/>
          </p:cNvSpPr>
          <p:nvPr/>
        </p:nvSpPr>
        <p:spPr>
          <a:xfrm>
            <a:off x="8813001" y="5589010"/>
            <a:ext cx="2651416" cy="613381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随着中国对城市发展限制的收紧，未来大城市土地资源必然是稀缺产品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9" name="出自【趣你的PPT】(微信:qunideppt)：最优质的PPT资源库"/>
          <p:cNvSpPr txBox="1">
            <a:spLocks/>
          </p:cNvSpPr>
          <p:nvPr/>
        </p:nvSpPr>
        <p:spPr>
          <a:xfrm>
            <a:off x="8744329" y="5215615"/>
            <a:ext cx="2204029" cy="3733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政策</a:t>
            </a:r>
            <a:endParaRPr lang="en-US" altLang="zh-CN" sz="18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</a:endParaRPr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7942186" y="1940149"/>
            <a:ext cx="1523071" cy="1523072"/>
            <a:chOff x="7912095" y="2051909"/>
            <a:chExt cx="1523071" cy="1523072"/>
          </a:xfrm>
        </p:grpSpPr>
        <p:sp>
          <p:nvSpPr>
            <p:cNvPr id="8" name="出自【趣你的PPT】(微信:qunideppt)：最优质的PPT资源库"/>
            <p:cNvSpPr/>
            <p:nvPr/>
          </p:nvSpPr>
          <p:spPr bwMode="auto">
            <a:xfrm rot="18900000" flipH="1">
              <a:off x="7912095" y="2051909"/>
              <a:ext cx="1523071" cy="1523072"/>
            </a:xfrm>
            <a:prstGeom prst="corner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02228" y="2566260"/>
              <a:ext cx="230838" cy="494369"/>
            </a:xfrm>
            <a:custGeom>
              <a:avLst/>
              <a:gdLst>
                <a:gd name="T0" fmla="*/ 194 w 21600"/>
                <a:gd name="T1" fmla="*/ 133 h 21600"/>
                <a:gd name="T2" fmla="*/ 129 w 21600"/>
                <a:gd name="T3" fmla="*/ 133 h 21600"/>
                <a:gd name="T4" fmla="*/ 129 w 21600"/>
                <a:gd name="T5" fmla="*/ 90 h 21600"/>
                <a:gd name="T6" fmla="*/ 147 w 21600"/>
                <a:gd name="T7" fmla="*/ 71 h 21600"/>
                <a:gd name="T8" fmla="*/ 194 w 21600"/>
                <a:gd name="T9" fmla="*/ 71 h 21600"/>
                <a:gd name="T10" fmla="*/ 194 w 21600"/>
                <a:gd name="T11" fmla="*/ 0 h 21600"/>
                <a:gd name="T12" fmla="*/ 129 w 21600"/>
                <a:gd name="T13" fmla="*/ 0 h 21600"/>
                <a:gd name="T14" fmla="*/ 43 w 21600"/>
                <a:gd name="T15" fmla="*/ 86 h 21600"/>
                <a:gd name="T16" fmla="*/ 43 w 21600"/>
                <a:gd name="T17" fmla="*/ 133 h 21600"/>
                <a:gd name="T18" fmla="*/ 0 w 21600"/>
                <a:gd name="T19" fmla="*/ 133 h 21600"/>
                <a:gd name="T20" fmla="*/ 0 w 21600"/>
                <a:gd name="T21" fmla="*/ 206 h 21600"/>
                <a:gd name="T22" fmla="*/ 43 w 21600"/>
                <a:gd name="T23" fmla="*/ 206 h 21600"/>
                <a:gd name="T24" fmla="*/ 43 w 21600"/>
                <a:gd name="T25" fmla="*/ 415 h 21600"/>
                <a:gd name="T26" fmla="*/ 129 w 21600"/>
                <a:gd name="T27" fmla="*/ 415 h 21600"/>
                <a:gd name="T28" fmla="*/ 129 w 21600"/>
                <a:gd name="T29" fmla="*/ 206 h 21600"/>
                <a:gd name="T30" fmla="*/ 188 w 21600"/>
                <a:gd name="T31" fmla="*/ 206 h 21600"/>
                <a:gd name="T32" fmla="*/ 194 w 21600"/>
                <a:gd name="T33" fmla="*/ 133 h 21600"/>
                <a:gd name="T34" fmla="*/ 194 w 21600"/>
                <a:gd name="T35" fmla="*/ 133 h 216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1600" h="21600">
                  <a:moveTo>
                    <a:pt x="21600" y="6939"/>
                  </a:moveTo>
                  <a:cubicBezTo>
                    <a:pt x="14400" y="6939"/>
                    <a:pt x="14400" y="6939"/>
                    <a:pt x="14400" y="6939"/>
                  </a:cubicBezTo>
                  <a:cubicBezTo>
                    <a:pt x="14400" y="4701"/>
                    <a:pt x="14400" y="4701"/>
                    <a:pt x="14400" y="4701"/>
                  </a:cubicBezTo>
                  <a:cubicBezTo>
                    <a:pt x="14400" y="3917"/>
                    <a:pt x="15600" y="3693"/>
                    <a:pt x="16320" y="3693"/>
                  </a:cubicBezTo>
                  <a:cubicBezTo>
                    <a:pt x="17280" y="3693"/>
                    <a:pt x="21600" y="3693"/>
                    <a:pt x="21600" y="3693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4400" y="0"/>
                    <a:pt x="14400" y="0"/>
                    <a:pt x="14400" y="0"/>
                  </a:cubicBezTo>
                  <a:cubicBezTo>
                    <a:pt x="6480" y="0"/>
                    <a:pt x="4800" y="2686"/>
                    <a:pt x="4800" y="4477"/>
                  </a:cubicBezTo>
                  <a:cubicBezTo>
                    <a:pt x="4800" y="6939"/>
                    <a:pt x="4800" y="6939"/>
                    <a:pt x="4800" y="6939"/>
                  </a:cubicBezTo>
                  <a:cubicBezTo>
                    <a:pt x="0" y="6939"/>
                    <a:pt x="0" y="6939"/>
                    <a:pt x="0" y="6939"/>
                  </a:cubicBezTo>
                  <a:cubicBezTo>
                    <a:pt x="0" y="10744"/>
                    <a:pt x="0" y="10744"/>
                    <a:pt x="0" y="10744"/>
                  </a:cubicBezTo>
                  <a:cubicBezTo>
                    <a:pt x="4800" y="10744"/>
                    <a:pt x="4800" y="10744"/>
                    <a:pt x="4800" y="10744"/>
                  </a:cubicBezTo>
                  <a:cubicBezTo>
                    <a:pt x="4800" y="15668"/>
                    <a:pt x="4800" y="21600"/>
                    <a:pt x="4800" y="21600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4400" y="21600"/>
                    <a:pt x="14400" y="15556"/>
                    <a:pt x="14400" y="10744"/>
                  </a:cubicBezTo>
                  <a:cubicBezTo>
                    <a:pt x="20880" y="10744"/>
                    <a:pt x="20880" y="10744"/>
                    <a:pt x="20880" y="10744"/>
                  </a:cubicBezTo>
                  <a:lnTo>
                    <a:pt x="21600" y="6939"/>
                  </a:lnTo>
                  <a:close/>
                  <a:moveTo>
                    <a:pt x="21600" y="6939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chemeClr val="tx1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9109848" y="1940149"/>
            <a:ext cx="1523071" cy="1523072"/>
            <a:chOff x="9079757" y="2051909"/>
            <a:chExt cx="1523071" cy="1523072"/>
          </a:xfrm>
        </p:grpSpPr>
        <p:sp>
          <p:nvSpPr>
            <p:cNvPr id="9" name="出自【趣你的PPT】(微信:qunideppt)：最优质的PPT资源库"/>
            <p:cNvSpPr/>
            <p:nvPr/>
          </p:nvSpPr>
          <p:spPr bwMode="auto">
            <a:xfrm rot="18900000" flipH="1">
              <a:off x="9079757" y="2051909"/>
              <a:ext cx="1523071" cy="1523072"/>
            </a:xfrm>
            <a:prstGeom prst="corner">
              <a:avLst/>
            </a:pr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77435" y="2615288"/>
              <a:ext cx="487107" cy="396312"/>
            </a:xfrm>
            <a:custGeom>
              <a:avLst/>
              <a:gdLst>
                <a:gd name="T0" fmla="*/ 397 w 21600"/>
                <a:gd name="T1" fmla="*/ 38 h 21600"/>
                <a:gd name="T2" fmla="*/ 351 w 21600"/>
                <a:gd name="T3" fmla="*/ 52 h 21600"/>
                <a:gd name="T4" fmla="*/ 387 w 21600"/>
                <a:gd name="T5" fmla="*/ 6 h 21600"/>
                <a:gd name="T6" fmla="*/ 335 w 21600"/>
                <a:gd name="T7" fmla="*/ 26 h 21600"/>
                <a:gd name="T8" fmla="*/ 276 w 21600"/>
                <a:gd name="T9" fmla="*/ 0 h 21600"/>
                <a:gd name="T10" fmla="*/ 193 w 21600"/>
                <a:gd name="T11" fmla="*/ 83 h 21600"/>
                <a:gd name="T12" fmla="*/ 195 w 21600"/>
                <a:gd name="T13" fmla="*/ 101 h 21600"/>
                <a:gd name="T14" fmla="*/ 28 w 21600"/>
                <a:gd name="T15" fmla="*/ 16 h 21600"/>
                <a:gd name="T16" fmla="*/ 16 w 21600"/>
                <a:gd name="T17" fmla="*/ 57 h 21600"/>
                <a:gd name="T18" fmla="*/ 52 w 21600"/>
                <a:gd name="T19" fmla="*/ 125 h 21600"/>
                <a:gd name="T20" fmla="*/ 16 w 21600"/>
                <a:gd name="T21" fmla="*/ 115 h 21600"/>
                <a:gd name="T22" fmla="*/ 16 w 21600"/>
                <a:gd name="T23" fmla="*/ 115 h 21600"/>
                <a:gd name="T24" fmla="*/ 83 w 21600"/>
                <a:gd name="T25" fmla="*/ 196 h 21600"/>
                <a:gd name="T26" fmla="*/ 60 w 21600"/>
                <a:gd name="T27" fmla="*/ 198 h 21600"/>
                <a:gd name="T28" fmla="*/ 44 w 21600"/>
                <a:gd name="T29" fmla="*/ 196 h 21600"/>
                <a:gd name="T30" fmla="*/ 121 w 21600"/>
                <a:gd name="T31" fmla="*/ 252 h 21600"/>
                <a:gd name="T32" fmla="*/ 20 w 21600"/>
                <a:gd name="T33" fmla="*/ 289 h 21600"/>
                <a:gd name="T34" fmla="*/ 0 w 21600"/>
                <a:gd name="T35" fmla="*/ 287 h 21600"/>
                <a:gd name="T36" fmla="*/ 125 w 21600"/>
                <a:gd name="T37" fmla="*/ 323 h 21600"/>
                <a:gd name="T38" fmla="*/ 357 w 21600"/>
                <a:gd name="T39" fmla="*/ 91 h 21600"/>
                <a:gd name="T40" fmla="*/ 357 w 21600"/>
                <a:gd name="T41" fmla="*/ 81 h 21600"/>
                <a:gd name="T42" fmla="*/ 397 w 21600"/>
                <a:gd name="T43" fmla="*/ 38 h 21600"/>
                <a:gd name="T44" fmla="*/ 397 w 21600"/>
                <a:gd name="T45" fmla="*/ 38 h 2160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1600" h="21600">
                  <a:moveTo>
                    <a:pt x="21600" y="2565"/>
                  </a:moveTo>
                  <a:cubicBezTo>
                    <a:pt x="20832" y="2970"/>
                    <a:pt x="19955" y="3375"/>
                    <a:pt x="19078" y="3510"/>
                  </a:cubicBezTo>
                  <a:cubicBezTo>
                    <a:pt x="19955" y="2835"/>
                    <a:pt x="20723" y="1755"/>
                    <a:pt x="21052" y="405"/>
                  </a:cubicBezTo>
                  <a:cubicBezTo>
                    <a:pt x="20175" y="1080"/>
                    <a:pt x="19188" y="1485"/>
                    <a:pt x="18201" y="1755"/>
                  </a:cubicBezTo>
                  <a:cubicBezTo>
                    <a:pt x="17434" y="675"/>
                    <a:pt x="16227" y="0"/>
                    <a:pt x="15021" y="0"/>
                  </a:cubicBezTo>
                  <a:cubicBezTo>
                    <a:pt x="12499" y="0"/>
                    <a:pt x="10526" y="2430"/>
                    <a:pt x="10526" y="5535"/>
                  </a:cubicBezTo>
                  <a:cubicBezTo>
                    <a:pt x="10526" y="5940"/>
                    <a:pt x="10636" y="6345"/>
                    <a:pt x="10636" y="6750"/>
                  </a:cubicBezTo>
                  <a:cubicBezTo>
                    <a:pt x="7017" y="6480"/>
                    <a:pt x="3728" y="4320"/>
                    <a:pt x="1535" y="1080"/>
                  </a:cubicBezTo>
                  <a:cubicBezTo>
                    <a:pt x="1096" y="1890"/>
                    <a:pt x="877" y="2835"/>
                    <a:pt x="877" y="3780"/>
                  </a:cubicBezTo>
                  <a:cubicBezTo>
                    <a:pt x="877" y="5670"/>
                    <a:pt x="1754" y="7290"/>
                    <a:pt x="2851" y="8370"/>
                  </a:cubicBezTo>
                  <a:cubicBezTo>
                    <a:pt x="2193" y="8235"/>
                    <a:pt x="1535" y="8100"/>
                    <a:pt x="877" y="7695"/>
                  </a:cubicBezTo>
                  <a:cubicBezTo>
                    <a:pt x="877" y="10395"/>
                    <a:pt x="2412" y="12555"/>
                    <a:pt x="4495" y="13095"/>
                  </a:cubicBezTo>
                  <a:cubicBezTo>
                    <a:pt x="4057" y="13230"/>
                    <a:pt x="3728" y="13230"/>
                    <a:pt x="3289" y="13230"/>
                  </a:cubicBezTo>
                  <a:cubicBezTo>
                    <a:pt x="2960" y="13230"/>
                    <a:pt x="2741" y="13230"/>
                    <a:pt x="2412" y="13095"/>
                  </a:cubicBezTo>
                  <a:cubicBezTo>
                    <a:pt x="2960" y="15255"/>
                    <a:pt x="4605" y="16875"/>
                    <a:pt x="6579" y="16875"/>
                  </a:cubicBezTo>
                  <a:cubicBezTo>
                    <a:pt x="5044" y="18360"/>
                    <a:pt x="3180" y="19305"/>
                    <a:pt x="1096" y="19305"/>
                  </a:cubicBezTo>
                  <a:cubicBezTo>
                    <a:pt x="768" y="19305"/>
                    <a:pt x="329" y="19305"/>
                    <a:pt x="0" y="19170"/>
                  </a:cubicBezTo>
                  <a:cubicBezTo>
                    <a:pt x="1974" y="20790"/>
                    <a:pt x="4276" y="21600"/>
                    <a:pt x="6798" y="21600"/>
                  </a:cubicBezTo>
                  <a:cubicBezTo>
                    <a:pt x="15021" y="21600"/>
                    <a:pt x="19407" y="13365"/>
                    <a:pt x="19407" y="6075"/>
                  </a:cubicBezTo>
                  <a:cubicBezTo>
                    <a:pt x="19407" y="5940"/>
                    <a:pt x="19407" y="5670"/>
                    <a:pt x="19407" y="5400"/>
                  </a:cubicBezTo>
                  <a:cubicBezTo>
                    <a:pt x="20284" y="4590"/>
                    <a:pt x="21052" y="3645"/>
                    <a:pt x="21600" y="2565"/>
                  </a:cubicBezTo>
                  <a:close/>
                  <a:moveTo>
                    <a:pt x="21600" y="2565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chemeClr val="tx1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582868" y="1940149"/>
            <a:ext cx="1552437" cy="1523071"/>
            <a:chOff x="1552777" y="2051909"/>
            <a:chExt cx="1552437" cy="1523071"/>
          </a:xfrm>
        </p:grpSpPr>
        <p:sp>
          <p:nvSpPr>
            <p:cNvPr id="6" name="出自【趣你的PPT】(微信:qunideppt)：最优质的PPT资源库"/>
            <p:cNvSpPr/>
            <p:nvPr/>
          </p:nvSpPr>
          <p:spPr bwMode="auto">
            <a:xfrm rot="2700000">
              <a:off x="1582142" y="2051909"/>
              <a:ext cx="1523071" cy="1523072"/>
            </a:xfrm>
            <a:prstGeom prst="corner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71" name="Group 32"/>
            <p:cNvGrpSpPr>
              <a:grpSpLocks/>
            </p:cNvGrpSpPr>
            <p:nvPr/>
          </p:nvGrpSpPr>
          <p:grpSpPr bwMode="auto">
            <a:xfrm>
              <a:off x="1552777" y="2697223"/>
              <a:ext cx="533987" cy="232442"/>
              <a:chOff x="0" y="0"/>
              <a:chExt cx="424" cy="185"/>
            </a:xfrm>
            <a:solidFill>
              <a:srgbClr val="00B0F0"/>
            </a:solidFill>
          </p:grpSpPr>
          <p:sp>
            <p:nvSpPr>
              <p:cNvPr id="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189" cy="1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7" y="0"/>
                <a:ext cx="187" cy="1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</p:grp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2779896" y="1940149"/>
            <a:ext cx="1523072" cy="1523071"/>
            <a:chOff x="2749805" y="2051909"/>
            <a:chExt cx="1523072" cy="1523071"/>
          </a:xfrm>
        </p:grpSpPr>
        <p:sp>
          <p:nvSpPr>
            <p:cNvPr id="5" name="出自【趣你的PPT】(微信:qunideppt)：最优质的PPT资源库"/>
            <p:cNvSpPr/>
            <p:nvPr/>
          </p:nvSpPr>
          <p:spPr bwMode="auto">
            <a:xfrm rot="2700000">
              <a:off x="2749805" y="2051909"/>
              <a:ext cx="1523071" cy="1523072"/>
            </a:xfrm>
            <a:prstGeom prst="corner">
              <a:avLst/>
            </a:pr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12923" y="2626597"/>
              <a:ext cx="385003" cy="385003"/>
            </a:xfrm>
            <a:custGeom>
              <a:avLst/>
              <a:gdLst>
                <a:gd name="T0" fmla="*/ 276 w 344"/>
                <a:gd name="T1" fmla="*/ 172 h 344"/>
                <a:gd name="T2" fmla="*/ 172 w 344"/>
                <a:gd name="T3" fmla="*/ 276 h 344"/>
                <a:gd name="T4" fmla="*/ 68 w 344"/>
                <a:gd name="T5" fmla="*/ 172 h 344"/>
                <a:gd name="T6" fmla="*/ 70 w 344"/>
                <a:gd name="T7" fmla="*/ 152 h 344"/>
                <a:gd name="T8" fmla="*/ 0 w 344"/>
                <a:gd name="T9" fmla="*/ 152 h 344"/>
                <a:gd name="T10" fmla="*/ 0 w 344"/>
                <a:gd name="T11" fmla="*/ 290 h 344"/>
                <a:gd name="T12" fmla="*/ 54 w 344"/>
                <a:gd name="T13" fmla="*/ 344 h 344"/>
                <a:gd name="T14" fmla="*/ 290 w 344"/>
                <a:gd name="T15" fmla="*/ 344 h 344"/>
                <a:gd name="T16" fmla="*/ 344 w 344"/>
                <a:gd name="T17" fmla="*/ 290 h 344"/>
                <a:gd name="T18" fmla="*/ 344 w 344"/>
                <a:gd name="T19" fmla="*/ 152 h 344"/>
                <a:gd name="T20" fmla="*/ 274 w 344"/>
                <a:gd name="T21" fmla="*/ 152 h 344"/>
                <a:gd name="T22" fmla="*/ 276 w 344"/>
                <a:gd name="T23" fmla="*/ 172 h 344"/>
                <a:gd name="T24" fmla="*/ 290 w 344"/>
                <a:gd name="T25" fmla="*/ 0 h 344"/>
                <a:gd name="T26" fmla="*/ 54 w 344"/>
                <a:gd name="T27" fmla="*/ 0 h 344"/>
                <a:gd name="T28" fmla="*/ 0 w 344"/>
                <a:gd name="T29" fmla="*/ 54 h 344"/>
                <a:gd name="T30" fmla="*/ 0 w 344"/>
                <a:gd name="T31" fmla="*/ 112 h 344"/>
                <a:gd name="T32" fmla="*/ 87 w 344"/>
                <a:gd name="T33" fmla="*/ 112 h 344"/>
                <a:gd name="T34" fmla="*/ 172 w 344"/>
                <a:gd name="T35" fmla="*/ 68 h 344"/>
                <a:gd name="T36" fmla="*/ 257 w 344"/>
                <a:gd name="T37" fmla="*/ 112 h 344"/>
                <a:gd name="T38" fmla="*/ 344 w 344"/>
                <a:gd name="T39" fmla="*/ 112 h 344"/>
                <a:gd name="T40" fmla="*/ 344 w 344"/>
                <a:gd name="T41" fmla="*/ 54 h 344"/>
                <a:gd name="T42" fmla="*/ 290 w 344"/>
                <a:gd name="T43" fmla="*/ 0 h 344"/>
                <a:gd name="T44" fmla="*/ 317 w 344"/>
                <a:gd name="T45" fmla="*/ 66 h 344"/>
                <a:gd name="T46" fmla="*/ 307 w 344"/>
                <a:gd name="T47" fmla="*/ 76 h 344"/>
                <a:gd name="T48" fmla="*/ 278 w 344"/>
                <a:gd name="T49" fmla="*/ 76 h 344"/>
                <a:gd name="T50" fmla="*/ 269 w 344"/>
                <a:gd name="T51" fmla="*/ 66 h 344"/>
                <a:gd name="T52" fmla="*/ 269 w 344"/>
                <a:gd name="T53" fmla="*/ 37 h 344"/>
                <a:gd name="T54" fmla="*/ 278 w 344"/>
                <a:gd name="T55" fmla="*/ 28 h 344"/>
                <a:gd name="T56" fmla="*/ 307 w 344"/>
                <a:gd name="T57" fmla="*/ 28 h 344"/>
                <a:gd name="T58" fmla="*/ 317 w 344"/>
                <a:gd name="T59" fmla="*/ 37 h 344"/>
                <a:gd name="T60" fmla="*/ 317 w 344"/>
                <a:gd name="T61" fmla="*/ 66 h 344"/>
                <a:gd name="T62" fmla="*/ 236 w 344"/>
                <a:gd name="T63" fmla="*/ 172 h 344"/>
                <a:gd name="T64" fmla="*/ 172 w 344"/>
                <a:gd name="T65" fmla="*/ 108 h 344"/>
                <a:gd name="T66" fmla="*/ 108 w 344"/>
                <a:gd name="T67" fmla="*/ 172 h 344"/>
                <a:gd name="T68" fmla="*/ 172 w 344"/>
                <a:gd name="T69" fmla="*/ 236 h 344"/>
                <a:gd name="T70" fmla="*/ 236 w 344"/>
                <a:gd name="T71" fmla="*/ 172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344">
                  <a:moveTo>
                    <a:pt x="276" y="172"/>
                  </a:moveTo>
                  <a:cubicBezTo>
                    <a:pt x="276" y="229"/>
                    <a:pt x="230" y="276"/>
                    <a:pt x="172" y="276"/>
                  </a:cubicBezTo>
                  <a:cubicBezTo>
                    <a:pt x="115" y="276"/>
                    <a:pt x="68" y="229"/>
                    <a:pt x="68" y="172"/>
                  </a:cubicBezTo>
                  <a:cubicBezTo>
                    <a:pt x="68" y="165"/>
                    <a:pt x="69" y="158"/>
                    <a:pt x="7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290"/>
                    <a:pt x="0" y="290"/>
                    <a:pt x="0" y="290"/>
                  </a:cubicBezTo>
                  <a:cubicBezTo>
                    <a:pt x="0" y="320"/>
                    <a:pt x="24" y="344"/>
                    <a:pt x="54" y="344"/>
                  </a:cubicBezTo>
                  <a:cubicBezTo>
                    <a:pt x="290" y="344"/>
                    <a:pt x="290" y="344"/>
                    <a:pt x="290" y="344"/>
                  </a:cubicBezTo>
                  <a:cubicBezTo>
                    <a:pt x="320" y="344"/>
                    <a:pt x="344" y="320"/>
                    <a:pt x="344" y="290"/>
                  </a:cubicBezTo>
                  <a:cubicBezTo>
                    <a:pt x="344" y="152"/>
                    <a:pt x="344" y="152"/>
                    <a:pt x="344" y="152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6" y="158"/>
                    <a:pt x="276" y="165"/>
                    <a:pt x="276" y="172"/>
                  </a:cubicBezTo>
                  <a:close/>
                  <a:moveTo>
                    <a:pt x="290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106" y="85"/>
                    <a:pt x="137" y="68"/>
                    <a:pt x="172" y="68"/>
                  </a:cubicBezTo>
                  <a:cubicBezTo>
                    <a:pt x="207" y="68"/>
                    <a:pt x="238" y="85"/>
                    <a:pt x="257" y="112"/>
                  </a:cubicBezTo>
                  <a:cubicBezTo>
                    <a:pt x="344" y="112"/>
                    <a:pt x="344" y="112"/>
                    <a:pt x="344" y="112"/>
                  </a:cubicBezTo>
                  <a:cubicBezTo>
                    <a:pt x="344" y="54"/>
                    <a:pt x="344" y="54"/>
                    <a:pt x="344" y="54"/>
                  </a:cubicBezTo>
                  <a:cubicBezTo>
                    <a:pt x="344" y="24"/>
                    <a:pt x="320" y="0"/>
                    <a:pt x="290" y="0"/>
                  </a:cubicBezTo>
                  <a:close/>
                  <a:moveTo>
                    <a:pt x="317" y="66"/>
                  </a:moveTo>
                  <a:cubicBezTo>
                    <a:pt x="317" y="72"/>
                    <a:pt x="312" y="76"/>
                    <a:pt x="307" y="76"/>
                  </a:cubicBezTo>
                  <a:cubicBezTo>
                    <a:pt x="278" y="76"/>
                    <a:pt x="278" y="76"/>
                    <a:pt x="278" y="76"/>
                  </a:cubicBezTo>
                  <a:cubicBezTo>
                    <a:pt x="273" y="76"/>
                    <a:pt x="269" y="72"/>
                    <a:pt x="269" y="66"/>
                  </a:cubicBezTo>
                  <a:cubicBezTo>
                    <a:pt x="269" y="37"/>
                    <a:pt x="269" y="37"/>
                    <a:pt x="269" y="37"/>
                  </a:cubicBezTo>
                  <a:cubicBezTo>
                    <a:pt x="269" y="32"/>
                    <a:pt x="273" y="28"/>
                    <a:pt x="278" y="28"/>
                  </a:cubicBezTo>
                  <a:cubicBezTo>
                    <a:pt x="307" y="28"/>
                    <a:pt x="307" y="28"/>
                    <a:pt x="307" y="28"/>
                  </a:cubicBezTo>
                  <a:cubicBezTo>
                    <a:pt x="312" y="28"/>
                    <a:pt x="317" y="32"/>
                    <a:pt x="317" y="37"/>
                  </a:cubicBezTo>
                  <a:lnTo>
                    <a:pt x="317" y="66"/>
                  </a:lnTo>
                  <a:close/>
                  <a:moveTo>
                    <a:pt x="236" y="172"/>
                  </a:moveTo>
                  <a:cubicBezTo>
                    <a:pt x="236" y="137"/>
                    <a:pt x="208" y="108"/>
                    <a:pt x="172" y="108"/>
                  </a:cubicBezTo>
                  <a:cubicBezTo>
                    <a:pt x="137" y="108"/>
                    <a:pt x="108" y="137"/>
                    <a:pt x="108" y="172"/>
                  </a:cubicBezTo>
                  <a:cubicBezTo>
                    <a:pt x="108" y="207"/>
                    <a:pt x="137" y="236"/>
                    <a:pt x="172" y="236"/>
                  </a:cubicBezTo>
                  <a:cubicBezTo>
                    <a:pt x="208" y="236"/>
                    <a:pt x="236" y="207"/>
                    <a:pt x="236" y="1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3955190" y="1940149"/>
            <a:ext cx="1523072" cy="1523071"/>
            <a:chOff x="3925099" y="2051909"/>
            <a:chExt cx="1523072" cy="1523071"/>
          </a:xfrm>
        </p:grpSpPr>
        <p:sp>
          <p:nvSpPr>
            <p:cNvPr id="4" name="出自【趣你的PPT】(微信:qunideppt)：最优质的PPT资源库"/>
            <p:cNvSpPr/>
            <p:nvPr/>
          </p:nvSpPr>
          <p:spPr bwMode="auto">
            <a:xfrm rot="2700000">
              <a:off x="3925099" y="2051909"/>
              <a:ext cx="1523071" cy="1523072"/>
            </a:xfrm>
            <a:prstGeom prst="corner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/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86419" y="2604768"/>
              <a:ext cx="353935" cy="447173"/>
            </a:xfrm>
            <a:custGeom>
              <a:avLst/>
              <a:gdLst>
                <a:gd name="T0" fmla="*/ 129 w 323"/>
                <a:gd name="T1" fmla="*/ 272 h 408"/>
                <a:gd name="T2" fmla="*/ 68 w 323"/>
                <a:gd name="T3" fmla="*/ 408 h 408"/>
                <a:gd name="T4" fmla="*/ 98 w 323"/>
                <a:gd name="T5" fmla="*/ 196 h 408"/>
                <a:gd name="T6" fmla="*/ 149 w 323"/>
                <a:gd name="T7" fmla="*/ 99 h 408"/>
                <a:gd name="T8" fmla="*/ 172 w 323"/>
                <a:gd name="T9" fmla="*/ 257 h 408"/>
                <a:gd name="T10" fmla="*/ 234 w 323"/>
                <a:gd name="T11" fmla="*/ 73 h 408"/>
                <a:gd name="T12" fmla="*/ 47 w 323"/>
                <a:gd name="T13" fmla="*/ 173 h 408"/>
                <a:gd name="T14" fmla="*/ 57 w 323"/>
                <a:gd name="T15" fmla="*/ 239 h 408"/>
                <a:gd name="T16" fmla="*/ 1 w 323"/>
                <a:gd name="T17" fmla="*/ 147 h 408"/>
                <a:gd name="T18" fmla="*/ 137 w 323"/>
                <a:gd name="T19" fmla="*/ 9 h 408"/>
                <a:gd name="T20" fmla="*/ 310 w 323"/>
                <a:gd name="T21" fmla="*/ 119 h 408"/>
                <a:gd name="T22" fmla="*/ 183 w 323"/>
                <a:gd name="T23" fmla="*/ 298 h 408"/>
                <a:gd name="T24" fmla="*/ 129 w 323"/>
                <a:gd name="T25" fmla="*/ 272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3" h="408">
                  <a:moveTo>
                    <a:pt x="129" y="272"/>
                  </a:moveTo>
                  <a:cubicBezTo>
                    <a:pt x="118" y="328"/>
                    <a:pt x="106" y="380"/>
                    <a:pt x="68" y="408"/>
                  </a:cubicBezTo>
                  <a:cubicBezTo>
                    <a:pt x="56" y="325"/>
                    <a:pt x="85" y="262"/>
                    <a:pt x="98" y="196"/>
                  </a:cubicBezTo>
                  <a:cubicBezTo>
                    <a:pt x="75" y="157"/>
                    <a:pt x="101" y="80"/>
                    <a:pt x="149" y="99"/>
                  </a:cubicBezTo>
                  <a:cubicBezTo>
                    <a:pt x="209" y="122"/>
                    <a:pt x="98" y="242"/>
                    <a:pt x="172" y="257"/>
                  </a:cubicBezTo>
                  <a:cubicBezTo>
                    <a:pt x="250" y="273"/>
                    <a:pt x="282" y="122"/>
                    <a:pt x="234" y="73"/>
                  </a:cubicBezTo>
                  <a:cubicBezTo>
                    <a:pt x="164" y="2"/>
                    <a:pt x="31" y="72"/>
                    <a:pt x="47" y="173"/>
                  </a:cubicBezTo>
                  <a:cubicBezTo>
                    <a:pt x="51" y="198"/>
                    <a:pt x="77" y="205"/>
                    <a:pt x="57" y="239"/>
                  </a:cubicBezTo>
                  <a:cubicBezTo>
                    <a:pt x="13" y="229"/>
                    <a:pt x="0" y="194"/>
                    <a:pt x="1" y="147"/>
                  </a:cubicBezTo>
                  <a:cubicBezTo>
                    <a:pt x="4" y="70"/>
                    <a:pt x="70" y="17"/>
                    <a:pt x="137" y="9"/>
                  </a:cubicBezTo>
                  <a:cubicBezTo>
                    <a:pt x="221" y="0"/>
                    <a:pt x="300" y="40"/>
                    <a:pt x="310" y="119"/>
                  </a:cubicBezTo>
                  <a:cubicBezTo>
                    <a:pt x="323" y="208"/>
                    <a:pt x="273" y="305"/>
                    <a:pt x="183" y="298"/>
                  </a:cubicBezTo>
                  <a:cubicBezTo>
                    <a:pt x="158" y="296"/>
                    <a:pt x="148" y="284"/>
                    <a:pt x="129" y="2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6766893" y="1940149"/>
            <a:ext cx="1554474" cy="1523072"/>
            <a:chOff x="6736802" y="2051909"/>
            <a:chExt cx="1554474" cy="1523072"/>
          </a:xfrm>
        </p:grpSpPr>
        <p:sp>
          <p:nvSpPr>
            <p:cNvPr id="7" name="出自【趣你的PPT】(微信:qunideppt)：最优质的PPT资源库"/>
            <p:cNvSpPr/>
            <p:nvPr/>
          </p:nvSpPr>
          <p:spPr bwMode="auto">
            <a:xfrm rot="18900000" flipH="1">
              <a:off x="6736802" y="2051909"/>
              <a:ext cx="1523071" cy="1523072"/>
            </a:xfrm>
            <a:prstGeom prst="corner">
              <a:avLst/>
            </a:prstGeom>
            <a:solidFill>
              <a:srgbClr val="40404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01489" y="2613569"/>
              <a:ext cx="489787" cy="399749"/>
            </a:xfrm>
            <a:custGeom>
              <a:avLst/>
              <a:gdLst>
                <a:gd name="T0" fmla="*/ 307 w 382"/>
                <a:gd name="T1" fmla="*/ 135 h 312"/>
                <a:gd name="T2" fmla="*/ 362 w 382"/>
                <a:gd name="T3" fmla="*/ 71 h 312"/>
                <a:gd name="T4" fmla="*/ 238 w 382"/>
                <a:gd name="T5" fmla="*/ 25 h 312"/>
                <a:gd name="T6" fmla="*/ 229 w 382"/>
                <a:gd name="T7" fmla="*/ 19 h 312"/>
                <a:gd name="T8" fmla="*/ 229 w 382"/>
                <a:gd name="T9" fmla="*/ 134 h 312"/>
                <a:gd name="T10" fmla="*/ 180 w 382"/>
                <a:gd name="T11" fmla="*/ 214 h 312"/>
                <a:gd name="T12" fmla="*/ 86 w 382"/>
                <a:gd name="T13" fmla="*/ 189 h 312"/>
                <a:gd name="T14" fmla="*/ 129 w 382"/>
                <a:gd name="T15" fmla="*/ 97 h 312"/>
                <a:gd name="T16" fmla="*/ 190 w 382"/>
                <a:gd name="T17" fmla="*/ 93 h 312"/>
                <a:gd name="T18" fmla="*/ 190 w 382"/>
                <a:gd name="T19" fmla="*/ 4 h 312"/>
                <a:gd name="T20" fmla="*/ 154 w 382"/>
                <a:gd name="T21" fmla="*/ 0 h 312"/>
                <a:gd name="T22" fmla="*/ 0 w 382"/>
                <a:gd name="T23" fmla="*/ 156 h 312"/>
                <a:gd name="T24" fmla="*/ 154 w 382"/>
                <a:gd name="T25" fmla="*/ 312 h 312"/>
                <a:gd name="T26" fmla="*/ 308 w 382"/>
                <a:gd name="T27" fmla="*/ 156 h 312"/>
                <a:gd name="T28" fmla="*/ 307 w 382"/>
                <a:gd name="T29" fmla="*/ 13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2" h="312">
                  <a:moveTo>
                    <a:pt x="307" y="135"/>
                  </a:moveTo>
                  <a:cubicBezTo>
                    <a:pt x="354" y="122"/>
                    <a:pt x="382" y="72"/>
                    <a:pt x="362" y="71"/>
                  </a:cubicBezTo>
                  <a:cubicBezTo>
                    <a:pt x="311" y="68"/>
                    <a:pt x="267" y="43"/>
                    <a:pt x="238" y="25"/>
                  </a:cubicBezTo>
                  <a:cubicBezTo>
                    <a:pt x="235" y="23"/>
                    <a:pt x="232" y="21"/>
                    <a:pt x="229" y="19"/>
                  </a:cubicBezTo>
                  <a:cubicBezTo>
                    <a:pt x="229" y="134"/>
                    <a:pt x="229" y="134"/>
                    <a:pt x="229" y="134"/>
                  </a:cubicBezTo>
                  <a:cubicBezTo>
                    <a:pt x="229" y="172"/>
                    <a:pt x="206" y="202"/>
                    <a:pt x="180" y="214"/>
                  </a:cubicBezTo>
                  <a:cubicBezTo>
                    <a:pt x="142" y="233"/>
                    <a:pt x="100" y="221"/>
                    <a:pt x="86" y="189"/>
                  </a:cubicBezTo>
                  <a:cubicBezTo>
                    <a:pt x="72" y="157"/>
                    <a:pt x="91" y="116"/>
                    <a:pt x="129" y="97"/>
                  </a:cubicBezTo>
                  <a:cubicBezTo>
                    <a:pt x="150" y="87"/>
                    <a:pt x="172" y="86"/>
                    <a:pt x="190" y="93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78" y="1"/>
                    <a:pt x="166" y="0"/>
                    <a:pt x="154" y="0"/>
                  </a:cubicBezTo>
                  <a:cubicBezTo>
                    <a:pt x="69" y="0"/>
                    <a:pt x="0" y="70"/>
                    <a:pt x="0" y="156"/>
                  </a:cubicBezTo>
                  <a:cubicBezTo>
                    <a:pt x="0" y="242"/>
                    <a:pt x="69" y="312"/>
                    <a:pt x="154" y="312"/>
                  </a:cubicBezTo>
                  <a:cubicBezTo>
                    <a:pt x="239" y="312"/>
                    <a:pt x="308" y="242"/>
                    <a:pt x="308" y="156"/>
                  </a:cubicBezTo>
                  <a:cubicBezTo>
                    <a:pt x="308" y="149"/>
                    <a:pt x="308" y="142"/>
                    <a:pt x="307" y="1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66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en-US" sz="2400" dirty="0">
                  <a:solidFill>
                    <a:srgbClr val="404040"/>
                  </a:solidFill>
                  <a:latin typeface="Bebas Neue" panose="020B0606020202050201" pitchFamily="34" charset="0"/>
                </a:rPr>
                <a:t>白银十年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77" name="出自【趣你的PPT】(微信:qunideppt)：最优质的PPT资源库"/>
          <p:cNvSpPr txBox="1">
            <a:spLocks/>
          </p:cNvSpPr>
          <p:nvPr/>
        </p:nvSpPr>
        <p:spPr>
          <a:xfrm>
            <a:off x="5209769" y="4497353"/>
            <a:ext cx="2738778" cy="613381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随着中国新一波城建的开启，政府债务的持续增长</a:t>
            </a:r>
            <a:r>
              <a:rPr lang="zh-CN" altLang="en-US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，土地财政短中期仍然是政府的主要收入来源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575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出自【趣你的PPT】(微信:qunideppt)：最优质的PPT资源库"/>
          <p:cNvSpPr/>
          <p:nvPr/>
        </p:nvSpPr>
        <p:spPr>
          <a:xfrm>
            <a:off x="0" y="4829112"/>
            <a:ext cx="12192000" cy="159740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1091821" y="1683165"/>
            <a:ext cx="1419367" cy="1473958"/>
            <a:chOff x="3057099" y="1624084"/>
            <a:chExt cx="1419367" cy="1473958"/>
          </a:xfrm>
        </p:grpSpPr>
        <p:sp>
          <p:nvSpPr>
            <p:cNvPr id="17" name="出自【趣你的PPT】(微信:qunideppt)：最优质的PPT资源库"/>
            <p:cNvSpPr/>
            <p:nvPr/>
          </p:nvSpPr>
          <p:spPr>
            <a:xfrm>
              <a:off x="3057099" y="1624084"/>
              <a:ext cx="1419367" cy="1473958"/>
            </a:xfrm>
            <a:prstGeom prst="roundRect">
              <a:avLst>
                <a:gd name="adj" fmla="val 11859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9" name="Group 4"/>
            <p:cNvGrpSpPr>
              <a:grpSpLocks noChangeAspect="1"/>
            </p:cNvGrpSpPr>
            <p:nvPr/>
          </p:nvGrpSpPr>
          <p:grpSpPr bwMode="auto">
            <a:xfrm>
              <a:off x="3392707" y="1846054"/>
              <a:ext cx="748150" cy="1030017"/>
              <a:chOff x="2559" y="2037"/>
              <a:chExt cx="714" cy="983"/>
            </a:xfrm>
            <a:solidFill>
              <a:schemeClr val="bg1"/>
            </a:solidFill>
          </p:grpSpPr>
          <p:sp>
            <p:nvSpPr>
              <p:cNvPr id="1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559" y="2037"/>
                <a:ext cx="714" cy="983"/>
              </a:xfrm>
              <a:custGeom>
                <a:avLst/>
                <a:gdLst>
                  <a:gd name="T0" fmla="*/ 280 w 299"/>
                  <a:gd name="T1" fmla="*/ 244 h 413"/>
                  <a:gd name="T2" fmla="*/ 260 w 299"/>
                  <a:gd name="T3" fmla="*/ 159 h 413"/>
                  <a:gd name="T4" fmla="*/ 283 w 299"/>
                  <a:gd name="T5" fmla="*/ 72 h 413"/>
                  <a:gd name="T6" fmla="*/ 284 w 299"/>
                  <a:gd name="T7" fmla="*/ 65 h 413"/>
                  <a:gd name="T8" fmla="*/ 181 w 299"/>
                  <a:gd name="T9" fmla="*/ 25 h 413"/>
                  <a:gd name="T10" fmla="*/ 168 w 299"/>
                  <a:gd name="T11" fmla="*/ 170 h 413"/>
                  <a:gd name="T12" fmla="*/ 151 w 299"/>
                  <a:gd name="T13" fmla="*/ 145 h 413"/>
                  <a:gd name="T14" fmla="*/ 111 w 299"/>
                  <a:gd name="T15" fmla="*/ 47 h 413"/>
                  <a:gd name="T16" fmla="*/ 174 w 299"/>
                  <a:gd name="T17" fmla="*/ 42 h 413"/>
                  <a:gd name="T18" fmla="*/ 173 w 299"/>
                  <a:gd name="T19" fmla="*/ 22 h 413"/>
                  <a:gd name="T20" fmla="*/ 189 w 299"/>
                  <a:gd name="T21" fmla="*/ 18 h 413"/>
                  <a:gd name="T22" fmla="*/ 87 w 299"/>
                  <a:gd name="T23" fmla="*/ 58 h 413"/>
                  <a:gd name="T24" fmla="*/ 88 w 299"/>
                  <a:gd name="T25" fmla="*/ 64 h 413"/>
                  <a:gd name="T26" fmla="*/ 84 w 299"/>
                  <a:gd name="T27" fmla="*/ 210 h 413"/>
                  <a:gd name="T28" fmla="*/ 58 w 299"/>
                  <a:gd name="T29" fmla="*/ 248 h 413"/>
                  <a:gd name="T30" fmla="*/ 0 w 299"/>
                  <a:gd name="T31" fmla="*/ 254 h 413"/>
                  <a:gd name="T32" fmla="*/ 106 w 299"/>
                  <a:gd name="T33" fmla="*/ 396 h 413"/>
                  <a:gd name="T34" fmla="*/ 252 w 299"/>
                  <a:gd name="T35" fmla="*/ 355 h 413"/>
                  <a:gd name="T36" fmla="*/ 285 w 299"/>
                  <a:gd name="T37" fmla="*/ 294 h 413"/>
                  <a:gd name="T38" fmla="*/ 24 w 299"/>
                  <a:gd name="T39" fmla="*/ 264 h 413"/>
                  <a:gd name="T40" fmla="*/ 45 w 299"/>
                  <a:gd name="T41" fmla="*/ 275 h 413"/>
                  <a:gd name="T42" fmla="*/ 190 w 299"/>
                  <a:gd name="T43" fmla="*/ 119 h 413"/>
                  <a:gd name="T44" fmla="*/ 231 w 299"/>
                  <a:gd name="T45" fmla="*/ 128 h 413"/>
                  <a:gd name="T46" fmla="*/ 191 w 299"/>
                  <a:gd name="T47" fmla="*/ 110 h 413"/>
                  <a:gd name="T48" fmla="*/ 211 w 299"/>
                  <a:gd name="T49" fmla="*/ 31 h 413"/>
                  <a:gd name="T50" fmla="*/ 261 w 299"/>
                  <a:gd name="T51" fmla="*/ 82 h 413"/>
                  <a:gd name="T52" fmla="*/ 181 w 299"/>
                  <a:gd name="T53" fmla="*/ 163 h 413"/>
                  <a:gd name="T54" fmla="*/ 141 w 299"/>
                  <a:gd name="T55" fmla="*/ 146 h 413"/>
                  <a:gd name="T56" fmla="*/ 140 w 299"/>
                  <a:gd name="T57" fmla="*/ 145 h 413"/>
                  <a:gd name="T58" fmla="*/ 270 w 299"/>
                  <a:gd name="T59" fmla="*/ 329 h 413"/>
                  <a:gd name="T60" fmla="*/ 98 w 299"/>
                  <a:gd name="T61" fmla="*/ 368 h 413"/>
                  <a:gd name="T62" fmla="*/ 102 w 299"/>
                  <a:gd name="T63" fmla="*/ 219 h 413"/>
                  <a:gd name="T64" fmla="*/ 152 w 299"/>
                  <a:gd name="T65" fmla="*/ 188 h 413"/>
                  <a:gd name="T66" fmla="*/ 224 w 299"/>
                  <a:gd name="T67" fmla="*/ 166 h 413"/>
                  <a:gd name="T68" fmla="*/ 225 w 299"/>
                  <a:gd name="T69" fmla="*/ 166 h 413"/>
                  <a:gd name="T70" fmla="*/ 247 w 299"/>
                  <a:gd name="T71" fmla="*/ 171 h 413"/>
                  <a:gd name="T72" fmla="*/ 244 w 299"/>
                  <a:gd name="T73" fmla="*/ 199 h 413"/>
                  <a:gd name="T74" fmla="*/ 262 w 299"/>
                  <a:gd name="T75" fmla="*/ 244 h 413"/>
                  <a:gd name="T76" fmla="*/ 268 w 299"/>
                  <a:gd name="T77" fmla="*/ 291 h 413"/>
                  <a:gd name="T78" fmla="*/ 270 w 299"/>
                  <a:gd name="T79" fmla="*/ 329 h 413"/>
                  <a:gd name="T80" fmla="*/ 270 w 299"/>
                  <a:gd name="T81" fmla="*/ 329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99" h="413">
                    <a:moveTo>
                      <a:pt x="285" y="294"/>
                    </a:moveTo>
                    <a:cubicBezTo>
                      <a:pt x="294" y="277"/>
                      <a:pt x="294" y="257"/>
                      <a:pt x="280" y="244"/>
                    </a:cubicBezTo>
                    <a:cubicBezTo>
                      <a:pt x="286" y="225"/>
                      <a:pt x="281" y="201"/>
                      <a:pt x="262" y="194"/>
                    </a:cubicBezTo>
                    <a:cubicBezTo>
                      <a:pt x="265" y="183"/>
                      <a:pt x="266" y="170"/>
                      <a:pt x="260" y="159"/>
                    </a:cubicBezTo>
                    <a:cubicBezTo>
                      <a:pt x="255" y="150"/>
                      <a:pt x="243" y="147"/>
                      <a:pt x="233" y="148"/>
                    </a:cubicBezTo>
                    <a:cubicBezTo>
                      <a:pt x="244" y="124"/>
                      <a:pt x="261" y="93"/>
                      <a:pt x="283" y="72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4" y="65"/>
                      <a:pt x="284" y="65"/>
                      <a:pt x="284" y="65"/>
                    </a:cubicBezTo>
                    <a:cubicBezTo>
                      <a:pt x="282" y="63"/>
                      <a:pt x="239" y="7"/>
                      <a:pt x="185" y="24"/>
                    </a:cubicBezTo>
                    <a:cubicBezTo>
                      <a:pt x="181" y="25"/>
                      <a:pt x="181" y="25"/>
                      <a:pt x="181" y="25"/>
                    </a:cubicBezTo>
                    <a:cubicBezTo>
                      <a:pt x="181" y="29"/>
                      <a:pt x="181" y="29"/>
                      <a:pt x="181" y="29"/>
                    </a:cubicBezTo>
                    <a:cubicBezTo>
                      <a:pt x="181" y="30"/>
                      <a:pt x="188" y="127"/>
                      <a:pt x="168" y="170"/>
                    </a:cubicBezTo>
                    <a:cubicBezTo>
                      <a:pt x="166" y="171"/>
                      <a:pt x="164" y="172"/>
                      <a:pt x="162" y="173"/>
                    </a:cubicBezTo>
                    <a:cubicBezTo>
                      <a:pt x="159" y="164"/>
                      <a:pt x="156" y="154"/>
                      <a:pt x="151" y="145"/>
                    </a:cubicBezTo>
                    <a:cubicBezTo>
                      <a:pt x="142" y="125"/>
                      <a:pt x="129" y="98"/>
                      <a:pt x="110" y="74"/>
                    </a:cubicBezTo>
                    <a:cubicBezTo>
                      <a:pt x="119" y="67"/>
                      <a:pt x="114" y="54"/>
                      <a:pt x="111" y="47"/>
                    </a:cubicBezTo>
                    <a:cubicBezTo>
                      <a:pt x="123" y="37"/>
                      <a:pt x="140" y="26"/>
                      <a:pt x="160" y="24"/>
                    </a:cubicBezTo>
                    <a:cubicBezTo>
                      <a:pt x="162" y="29"/>
                      <a:pt x="166" y="39"/>
                      <a:pt x="174" y="42"/>
                    </a:cubicBezTo>
                    <a:cubicBezTo>
                      <a:pt x="174" y="34"/>
                      <a:pt x="174" y="30"/>
                      <a:pt x="174" y="30"/>
                    </a:cubicBezTo>
                    <a:cubicBezTo>
                      <a:pt x="173" y="22"/>
                      <a:pt x="173" y="22"/>
                      <a:pt x="173" y="22"/>
                    </a:cubicBezTo>
                    <a:cubicBezTo>
                      <a:pt x="181" y="20"/>
                      <a:pt x="181" y="20"/>
                      <a:pt x="181" y="20"/>
                    </a:cubicBezTo>
                    <a:cubicBezTo>
                      <a:pt x="184" y="19"/>
                      <a:pt x="186" y="18"/>
                      <a:pt x="189" y="18"/>
                    </a:cubicBezTo>
                    <a:cubicBezTo>
                      <a:pt x="186" y="17"/>
                      <a:pt x="186" y="17"/>
                      <a:pt x="186" y="17"/>
                    </a:cubicBezTo>
                    <a:cubicBezTo>
                      <a:pt x="132" y="0"/>
                      <a:pt x="89" y="55"/>
                      <a:pt x="87" y="58"/>
                    </a:cubicBezTo>
                    <a:cubicBezTo>
                      <a:pt x="85" y="61"/>
                      <a:pt x="85" y="61"/>
                      <a:pt x="85" y="61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111" y="87"/>
                      <a:pt x="129" y="120"/>
                      <a:pt x="140" y="145"/>
                    </a:cubicBezTo>
                    <a:cubicBezTo>
                      <a:pt x="107" y="156"/>
                      <a:pt x="95" y="185"/>
                      <a:pt x="84" y="210"/>
                    </a:cubicBezTo>
                    <a:cubicBezTo>
                      <a:pt x="77" y="228"/>
                      <a:pt x="70" y="243"/>
                      <a:pt x="58" y="249"/>
                    </a:cubicBezTo>
                    <a:cubicBezTo>
                      <a:pt x="58" y="248"/>
                      <a:pt x="58" y="248"/>
                      <a:pt x="58" y="248"/>
                    </a:cubicBezTo>
                    <a:cubicBezTo>
                      <a:pt x="54" y="236"/>
                      <a:pt x="54" y="236"/>
                      <a:pt x="54" y="23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52" y="413"/>
                      <a:pt x="52" y="413"/>
                      <a:pt x="52" y="413"/>
                    </a:cubicBezTo>
                    <a:cubicBezTo>
                      <a:pt x="106" y="396"/>
                      <a:pt x="106" y="396"/>
                      <a:pt x="106" y="396"/>
                    </a:cubicBezTo>
                    <a:cubicBezTo>
                      <a:pt x="103" y="386"/>
                      <a:pt x="103" y="386"/>
                      <a:pt x="103" y="386"/>
                    </a:cubicBezTo>
                    <a:cubicBezTo>
                      <a:pt x="152" y="372"/>
                      <a:pt x="203" y="366"/>
                      <a:pt x="252" y="355"/>
                    </a:cubicBezTo>
                    <a:cubicBezTo>
                      <a:pt x="267" y="351"/>
                      <a:pt x="283" y="348"/>
                      <a:pt x="291" y="333"/>
                    </a:cubicBezTo>
                    <a:cubicBezTo>
                      <a:pt x="299" y="321"/>
                      <a:pt x="293" y="305"/>
                      <a:pt x="285" y="294"/>
                    </a:cubicBezTo>
                    <a:close/>
                    <a:moveTo>
                      <a:pt x="29" y="280"/>
                    </a:moveTo>
                    <a:cubicBezTo>
                      <a:pt x="24" y="264"/>
                      <a:pt x="24" y="264"/>
                      <a:pt x="24" y="264"/>
                    </a:cubicBezTo>
                    <a:cubicBezTo>
                      <a:pt x="40" y="259"/>
                      <a:pt x="40" y="259"/>
                      <a:pt x="40" y="259"/>
                    </a:cubicBezTo>
                    <a:cubicBezTo>
                      <a:pt x="45" y="275"/>
                      <a:pt x="45" y="275"/>
                      <a:pt x="45" y="275"/>
                    </a:cubicBezTo>
                    <a:lnTo>
                      <a:pt x="29" y="280"/>
                    </a:lnTo>
                    <a:close/>
                    <a:moveTo>
                      <a:pt x="190" y="119"/>
                    </a:moveTo>
                    <a:cubicBezTo>
                      <a:pt x="191" y="125"/>
                      <a:pt x="196" y="131"/>
                      <a:pt x="204" y="134"/>
                    </a:cubicBezTo>
                    <a:cubicBezTo>
                      <a:pt x="215" y="139"/>
                      <a:pt x="227" y="137"/>
                      <a:pt x="231" y="128"/>
                    </a:cubicBezTo>
                    <a:cubicBezTo>
                      <a:pt x="234" y="120"/>
                      <a:pt x="229" y="109"/>
                      <a:pt x="217" y="104"/>
                    </a:cubicBezTo>
                    <a:cubicBezTo>
                      <a:pt x="207" y="99"/>
                      <a:pt x="195" y="102"/>
                      <a:pt x="191" y="110"/>
                    </a:cubicBezTo>
                    <a:cubicBezTo>
                      <a:pt x="193" y="87"/>
                      <a:pt x="192" y="65"/>
                      <a:pt x="192" y="50"/>
                    </a:cubicBezTo>
                    <a:cubicBezTo>
                      <a:pt x="203" y="50"/>
                      <a:pt x="209" y="38"/>
                      <a:pt x="211" y="31"/>
                    </a:cubicBezTo>
                    <a:cubicBezTo>
                      <a:pt x="231" y="33"/>
                      <a:pt x="248" y="45"/>
                      <a:pt x="260" y="55"/>
                    </a:cubicBezTo>
                    <a:cubicBezTo>
                      <a:pt x="257" y="61"/>
                      <a:pt x="252" y="74"/>
                      <a:pt x="261" y="82"/>
                    </a:cubicBezTo>
                    <a:cubicBezTo>
                      <a:pt x="243" y="104"/>
                      <a:pt x="230" y="129"/>
                      <a:pt x="221" y="149"/>
                    </a:cubicBezTo>
                    <a:cubicBezTo>
                      <a:pt x="208" y="151"/>
                      <a:pt x="194" y="157"/>
                      <a:pt x="181" y="163"/>
                    </a:cubicBezTo>
                    <a:cubicBezTo>
                      <a:pt x="185" y="150"/>
                      <a:pt x="188" y="135"/>
                      <a:pt x="190" y="119"/>
                    </a:cubicBezTo>
                    <a:close/>
                    <a:moveTo>
                      <a:pt x="141" y="146"/>
                    </a:moveTo>
                    <a:cubicBezTo>
                      <a:pt x="141" y="146"/>
                      <a:pt x="141" y="147"/>
                      <a:pt x="141" y="147"/>
                    </a:cubicBezTo>
                    <a:cubicBezTo>
                      <a:pt x="140" y="145"/>
                      <a:pt x="140" y="145"/>
                      <a:pt x="140" y="145"/>
                    </a:cubicBezTo>
                    <a:cubicBezTo>
                      <a:pt x="141" y="146"/>
                      <a:pt x="141" y="146"/>
                      <a:pt x="141" y="146"/>
                    </a:cubicBezTo>
                    <a:close/>
                    <a:moveTo>
                      <a:pt x="270" y="329"/>
                    </a:moveTo>
                    <a:cubicBezTo>
                      <a:pt x="257" y="337"/>
                      <a:pt x="239" y="339"/>
                      <a:pt x="224" y="342"/>
                    </a:cubicBezTo>
                    <a:cubicBezTo>
                      <a:pt x="183" y="351"/>
                      <a:pt x="138" y="356"/>
                      <a:pt x="98" y="368"/>
                    </a:cubicBezTo>
                    <a:cubicBezTo>
                      <a:pt x="64" y="268"/>
                      <a:pt x="64" y="268"/>
                      <a:pt x="64" y="268"/>
                    </a:cubicBezTo>
                    <a:cubicBezTo>
                      <a:pt x="83" y="260"/>
                      <a:pt x="94" y="238"/>
                      <a:pt x="102" y="219"/>
                    </a:cubicBezTo>
                    <a:cubicBezTo>
                      <a:pt x="112" y="197"/>
                      <a:pt x="121" y="174"/>
                      <a:pt x="145" y="165"/>
                    </a:cubicBezTo>
                    <a:cubicBezTo>
                      <a:pt x="148" y="173"/>
                      <a:pt x="150" y="179"/>
                      <a:pt x="152" y="188"/>
                    </a:cubicBezTo>
                    <a:cubicBezTo>
                      <a:pt x="153" y="192"/>
                      <a:pt x="159" y="193"/>
                      <a:pt x="162" y="191"/>
                    </a:cubicBezTo>
                    <a:cubicBezTo>
                      <a:pt x="181" y="181"/>
                      <a:pt x="202" y="169"/>
                      <a:pt x="224" y="166"/>
                    </a:cubicBezTo>
                    <a:cubicBezTo>
                      <a:pt x="224" y="166"/>
                      <a:pt x="225" y="166"/>
                      <a:pt x="225" y="166"/>
                    </a:cubicBezTo>
                    <a:cubicBezTo>
                      <a:pt x="225" y="166"/>
                      <a:pt x="225" y="166"/>
                      <a:pt x="225" y="166"/>
                    </a:cubicBezTo>
                    <a:cubicBezTo>
                      <a:pt x="225" y="166"/>
                      <a:pt x="226" y="165"/>
                      <a:pt x="226" y="165"/>
                    </a:cubicBezTo>
                    <a:cubicBezTo>
                      <a:pt x="233" y="164"/>
                      <a:pt x="243" y="164"/>
                      <a:pt x="247" y="171"/>
                    </a:cubicBezTo>
                    <a:cubicBezTo>
                      <a:pt x="249" y="177"/>
                      <a:pt x="248" y="183"/>
                      <a:pt x="247" y="189"/>
                    </a:cubicBezTo>
                    <a:cubicBezTo>
                      <a:pt x="246" y="193"/>
                      <a:pt x="245" y="198"/>
                      <a:pt x="244" y="199"/>
                    </a:cubicBezTo>
                    <a:cubicBezTo>
                      <a:pt x="243" y="202"/>
                      <a:pt x="244" y="208"/>
                      <a:pt x="249" y="208"/>
                    </a:cubicBezTo>
                    <a:cubicBezTo>
                      <a:pt x="267" y="210"/>
                      <a:pt x="269" y="230"/>
                      <a:pt x="262" y="244"/>
                    </a:cubicBezTo>
                    <a:cubicBezTo>
                      <a:pt x="261" y="246"/>
                      <a:pt x="261" y="250"/>
                      <a:pt x="264" y="252"/>
                    </a:cubicBezTo>
                    <a:cubicBezTo>
                      <a:pt x="278" y="262"/>
                      <a:pt x="276" y="277"/>
                      <a:pt x="268" y="291"/>
                    </a:cubicBezTo>
                    <a:cubicBezTo>
                      <a:pt x="267" y="292"/>
                      <a:pt x="267" y="296"/>
                      <a:pt x="268" y="297"/>
                    </a:cubicBezTo>
                    <a:cubicBezTo>
                      <a:pt x="276" y="306"/>
                      <a:pt x="283" y="321"/>
                      <a:pt x="270" y="329"/>
                    </a:cubicBezTo>
                    <a:close/>
                    <a:moveTo>
                      <a:pt x="270" y="329"/>
                    </a:moveTo>
                    <a:cubicBezTo>
                      <a:pt x="270" y="329"/>
                      <a:pt x="270" y="329"/>
                      <a:pt x="270" y="3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884" y="2258"/>
                <a:ext cx="91" cy="93"/>
              </a:xfrm>
              <a:custGeom>
                <a:avLst/>
                <a:gdLst>
                  <a:gd name="T0" fmla="*/ 17 w 38"/>
                  <a:gd name="T1" fmla="*/ 4 h 39"/>
                  <a:gd name="T2" fmla="*/ 4 w 38"/>
                  <a:gd name="T3" fmla="*/ 28 h 39"/>
                  <a:gd name="T4" fmla="*/ 31 w 38"/>
                  <a:gd name="T5" fmla="*/ 34 h 39"/>
                  <a:gd name="T6" fmla="*/ 36 w 38"/>
                  <a:gd name="T7" fmla="*/ 31 h 39"/>
                  <a:gd name="T8" fmla="*/ 38 w 38"/>
                  <a:gd name="T9" fmla="*/ 3 h 39"/>
                  <a:gd name="T10" fmla="*/ 17 w 38"/>
                  <a:gd name="T11" fmla="*/ 4 h 39"/>
                  <a:gd name="T12" fmla="*/ 17 w 38"/>
                  <a:gd name="T13" fmla="*/ 4 h 39"/>
                  <a:gd name="T14" fmla="*/ 17 w 38"/>
                  <a:gd name="T15" fmla="*/ 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39">
                    <a:moveTo>
                      <a:pt x="17" y="4"/>
                    </a:moveTo>
                    <a:cubicBezTo>
                      <a:pt x="6" y="9"/>
                      <a:pt x="0" y="20"/>
                      <a:pt x="4" y="28"/>
                    </a:cubicBezTo>
                    <a:cubicBezTo>
                      <a:pt x="8" y="36"/>
                      <a:pt x="20" y="39"/>
                      <a:pt x="31" y="34"/>
                    </a:cubicBezTo>
                    <a:cubicBezTo>
                      <a:pt x="33" y="33"/>
                      <a:pt x="34" y="32"/>
                      <a:pt x="36" y="31"/>
                    </a:cubicBezTo>
                    <a:cubicBezTo>
                      <a:pt x="37" y="22"/>
                      <a:pt x="38" y="12"/>
                      <a:pt x="38" y="3"/>
                    </a:cubicBezTo>
                    <a:cubicBezTo>
                      <a:pt x="33" y="0"/>
                      <a:pt x="25" y="0"/>
                      <a:pt x="17" y="4"/>
                    </a:cubicBezTo>
                    <a:close/>
                    <a:moveTo>
                      <a:pt x="17" y="4"/>
                    </a:moveTo>
                    <a:cubicBezTo>
                      <a:pt x="17" y="4"/>
                      <a:pt x="17" y="4"/>
                      <a:pt x="17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67" name="出自【趣你的PPT】(微信:qunideppt)：最优质的PPT资源库"/>
          <p:cNvSpPr/>
          <p:nvPr/>
        </p:nvSpPr>
        <p:spPr>
          <a:xfrm>
            <a:off x="1122628" y="3574186"/>
            <a:ext cx="304801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3250442" y="1652262"/>
            <a:ext cx="1419367" cy="1473958"/>
            <a:chOff x="3250442" y="1524941"/>
            <a:chExt cx="1419367" cy="1473958"/>
          </a:xfrm>
        </p:grpSpPr>
        <p:sp>
          <p:nvSpPr>
            <p:cNvPr id="48" name="出自【趣你的PPT】(微信:qunideppt)：最优质的PPT资源库"/>
            <p:cNvSpPr/>
            <p:nvPr/>
          </p:nvSpPr>
          <p:spPr>
            <a:xfrm>
              <a:off x="3250442" y="1524941"/>
              <a:ext cx="1419367" cy="1473958"/>
            </a:xfrm>
            <a:prstGeom prst="roundRect">
              <a:avLst>
                <a:gd name="adj" fmla="val 11859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88637" y="1794401"/>
              <a:ext cx="942975" cy="935037"/>
            </a:xfrm>
            <a:custGeom>
              <a:avLst/>
              <a:gdLst>
                <a:gd name="T0" fmla="*/ 63 w 119"/>
                <a:gd name="T1" fmla="*/ 20 h 118"/>
                <a:gd name="T2" fmla="*/ 56 w 119"/>
                <a:gd name="T3" fmla="*/ 20 h 118"/>
                <a:gd name="T4" fmla="*/ 56 w 119"/>
                <a:gd name="T5" fmla="*/ 0 h 118"/>
                <a:gd name="T6" fmla="*/ 63 w 119"/>
                <a:gd name="T7" fmla="*/ 0 h 118"/>
                <a:gd name="T8" fmla="*/ 63 w 119"/>
                <a:gd name="T9" fmla="*/ 20 h 118"/>
                <a:gd name="T10" fmla="*/ 44 w 119"/>
                <a:gd name="T11" fmla="*/ 23 h 118"/>
                <a:gd name="T12" fmla="*/ 30 w 119"/>
                <a:gd name="T13" fmla="*/ 9 h 118"/>
                <a:gd name="T14" fmla="*/ 25 w 119"/>
                <a:gd name="T15" fmla="*/ 15 h 118"/>
                <a:gd name="T16" fmla="*/ 39 w 119"/>
                <a:gd name="T17" fmla="*/ 29 h 118"/>
                <a:gd name="T18" fmla="*/ 44 w 119"/>
                <a:gd name="T19" fmla="*/ 23 h 118"/>
                <a:gd name="T20" fmla="*/ 94 w 119"/>
                <a:gd name="T21" fmla="*/ 15 h 118"/>
                <a:gd name="T22" fmla="*/ 89 w 119"/>
                <a:gd name="T23" fmla="*/ 9 h 118"/>
                <a:gd name="T24" fmla="*/ 75 w 119"/>
                <a:gd name="T25" fmla="*/ 23 h 118"/>
                <a:gd name="T26" fmla="*/ 80 w 119"/>
                <a:gd name="T27" fmla="*/ 29 h 118"/>
                <a:gd name="T28" fmla="*/ 94 w 119"/>
                <a:gd name="T29" fmla="*/ 15 h 118"/>
                <a:gd name="T30" fmla="*/ 73 w 119"/>
                <a:gd name="T31" fmla="*/ 64 h 118"/>
                <a:gd name="T32" fmla="*/ 82 w 119"/>
                <a:gd name="T33" fmla="*/ 45 h 118"/>
                <a:gd name="T34" fmla="*/ 60 w 119"/>
                <a:gd name="T35" fmla="*/ 23 h 118"/>
                <a:gd name="T36" fmla="*/ 37 w 119"/>
                <a:gd name="T37" fmla="*/ 45 h 118"/>
                <a:gd name="T38" fmla="*/ 46 w 119"/>
                <a:gd name="T39" fmla="*/ 64 h 118"/>
                <a:gd name="T40" fmla="*/ 46 w 119"/>
                <a:gd name="T41" fmla="*/ 67 h 118"/>
                <a:gd name="T42" fmla="*/ 73 w 119"/>
                <a:gd name="T43" fmla="*/ 67 h 118"/>
                <a:gd name="T44" fmla="*/ 73 w 119"/>
                <a:gd name="T45" fmla="*/ 64 h 118"/>
                <a:gd name="T46" fmla="*/ 46 w 119"/>
                <a:gd name="T47" fmla="*/ 74 h 118"/>
                <a:gd name="T48" fmla="*/ 51 w 119"/>
                <a:gd name="T49" fmla="*/ 79 h 118"/>
                <a:gd name="T50" fmla="*/ 60 w 119"/>
                <a:gd name="T51" fmla="*/ 83 h 118"/>
                <a:gd name="T52" fmla="*/ 68 w 119"/>
                <a:gd name="T53" fmla="*/ 79 h 118"/>
                <a:gd name="T54" fmla="*/ 73 w 119"/>
                <a:gd name="T55" fmla="*/ 74 h 118"/>
                <a:gd name="T56" fmla="*/ 73 w 119"/>
                <a:gd name="T57" fmla="*/ 73 h 118"/>
                <a:gd name="T58" fmla="*/ 46 w 119"/>
                <a:gd name="T59" fmla="*/ 73 h 118"/>
                <a:gd name="T60" fmla="*/ 46 w 119"/>
                <a:gd name="T61" fmla="*/ 74 h 118"/>
                <a:gd name="T62" fmla="*/ 73 w 119"/>
                <a:gd name="T63" fmla="*/ 69 h 118"/>
                <a:gd name="T64" fmla="*/ 46 w 119"/>
                <a:gd name="T65" fmla="*/ 69 h 118"/>
                <a:gd name="T66" fmla="*/ 46 w 119"/>
                <a:gd name="T67" fmla="*/ 71 h 118"/>
                <a:gd name="T68" fmla="*/ 73 w 119"/>
                <a:gd name="T69" fmla="*/ 71 h 118"/>
                <a:gd name="T70" fmla="*/ 73 w 119"/>
                <a:gd name="T71" fmla="*/ 69 h 118"/>
                <a:gd name="T72" fmla="*/ 80 w 119"/>
                <a:gd name="T73" fmla="*/ 81 h 118"/>
                <a:gd name="T74" fmla="*/ 66 w 119"/>
                <a:gd name="T75" fmla="*/ 107 h 118"/>
                <a:gd name="T76" fmla="*/ 64 w 119"/>
                <a:gd name="T77" fmla="*/ 90 h 118"/>
                <a:gd name="T78" fmla="*/ 67 w 119"/>
                <a:gd name="T79" fmla="*/ 88 h 118"/>
                <a:gd name="T80" fmla="*/ 52 w 119"/>
                <a:gd name="T81" fmla="*/ 88 h 118"/>
                <a:gd name="T82" fmla="*/ 55 w 119"/>
                <a:gd name="T83" fmla="*/ 90 h 118"/>
                <a:gd name="T84" fmla="*/ 53 w 119"/>
                <a:gd name="T85" fmla="*/ 107 h 118"/>
                <a:gd name="T86" fmla="*/ 40 w 119"/>
                <a:gd name="T87" fmla="*/ 81 h 118"/>
                <a:gd name="T88" fmla="*/ 0 w 119"/>
                <a:gd name="T89" fmla="*/ 118 h 118"/>
                <a:gd name="T90" fmla="*/ 119 w 119"/>
                <a:gd name="T91" fmla="*/ 118 h 118"/>
                <a:gd name="T92" fmla="*/ 80 w 119"/>
                <a:gd name="T93" fmla="*/ 81 h 118"/>
                <a:gd name="T94" fmla="*/ 80 w 119"/>
                <a:gd name="T95" fmla="*/ 81 h 118"/>
                <a:gd name="T96" fmla="*/ 80 w 119"/>
                <a:gd name="T97" fmla="*/ 8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9" h="118">
                  <a:moveTo>
                    <a:pt x="63" y="20"/>
                  </a:moveTo>
                  <a:cubicBezTo>
                    <a:pt x="56" y="20"/>
                    <a:pt x="56" y="20"/>
                    <a:pt x="56" y="2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3" y="0"/>
                    <a:pt x="63" y="0"/>
                    <a:pt x="63" y="0"/>
                  </a:cubicBezTo>
                  <a:lnTo>
                    <a:pt x="63" y="20"/>
                  </a:lnTo>
                  <a:close/>
                  <a:moveTo>
                    <a:pt x="44" y="23"/>
                  </a:moveTo>
                  <a:cubicBezTo>
                    <a:pt x="30" y="9"/>
                    <a:pt x="30" y="9"/>
                    <a:pt x="30" y="9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39" y="29"/>
                    <a:pt x="39" y="29"/>
                    <a:pt x="39" y="29"/>
                  </a:cubicBezTo>
                  <a:lnTo>
                    <a:pt x="44" y="23"/>
                  </a:lnTo>
                  <a:close/>
                  <a:moveTo>
                    <a:pt x="94" y="15"/>
                  </a:moveTo>
                  <a:cubicBezTo>
                    <a:pt x="89" y="9"/>
                    <a:pt x="89" y="9"/>
                    <a:pt x="89" y="9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80" y="29"/>
                    <a:pt x="80" y="29"/>
                    <a:pt x="80" y="29"/>
                  </a:cubicBezTo>
                  <a:lnTo>
                    <a:pt x="94" y="15"/>
                  </a:lnTo>
                  <a:close/>
                  <a:moveTo>
                    <a:pt x="73" y="64"/>
                  </a:moveTo>
                  <a:cubicBezTo>
                    <a:pt x="79" y="60"/>
                    <a:pt x="82" y="53"/>
                    <a:pt x="82" y="45"/>
                  </a:cubicBezTo>
                  <a:cubicBezTo>
                    <a:pt x="82" y="33"/>
                    <a:pt x="72" y="23"/>
                    <a:pt x="60" y="23"/>
                  </a:cubicBezTo>
                  <a:cubicBezTo>
                    <a:pt x="47" y="23"/>
                    <a:pt x="37" y="33"/>
                    <a:pt x="37" y="45"/>
                  </a:cubicBezTo>
                  <a:cubicBezTo>
                    <a:pt x="37" y="53"/>
                    <a:pt x="41" y="60"/>
                    <a:pt x="46" y="64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73" y="67"/>
                    <a:pt x="73" y="67"/>
                    <a:pt x="73" y="67"/>
                  </a:cubicBezTo>
                  <a:lnTo>
                    <a:pt x="73" y="64"/>
                  </a:lnTo>
                  <a:close/>
                  <a:moveTo>
                    <a:pt x="46" y="74"/>
                  </a:moveTo>
                  <a:cubicBezTo>
                    <a:pt x="46" y="77"/>
                    <a:pt x="48" y="79"/>
                    <a:pt x="51" y="79"/>
                  </a:cubicBezTo>
                  <a:cubicBezTo>
                    <a:pt x="51" y="81"/>
                    <a:pt x="55" y="83"/>
                    <a:pt x="60" y="83"/>
                  </a:cubicBezTo>
                  <a:cubicBezTo>
                    <a:pt x="64" y="83"/>
                    <a:pt x="68" y="81"/>
                    <a:pt x="68" y="79"/>
                  </a:cubicBezTo>
                  <a:cubicBezTo>
                    <a:pt x="71" y="79"/>
                    <a:pt x="73" y="77"/>
                    <a:pt x="73" y="74"/>
                  </a:cubicBezTo>
                  <a:cubicBezTo>
                    <a:pt x="73" y="73"/>
                    <a:pt x="73" y="73"/>
                    <a:pt x="73" y="73"/>
                  </a:cubicBezTo>
                  <a:cubicBezTo>
                    <a:pt x="46" y="73"/>
                    <a:pt x="46" y="73"/>
                    <a:pt x="46" y="73"/>
                  </a:cubicBezTo>
                  <a:lnTo>
                    <a:pt x="46" y="74"/>
                  </a:lnTo>
                  <a:close/>
                  <a:moveTo>
                    <a:pt x="73" y="69"/>
                  </a:moveTo>
                  <a:cubicBezTo>
                    <a:pt x="46" y="69"/>
                    <a:pt x="46" y="69"/>
                    <a:pt x="46" y="69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73" y="71"/>
                    <a:pt x="73" y="71"/>
                    <a:pt x="73" y="71"/>
                  </a:cubicBezTo>
                  <a:lnTo>
                    <a:pt x="73" y="69"/>
                  </a:lnTo>
                  <a:close/>
                  <a:moveTo>
                    <a:pt x="80" y="81"/>
                  </a:moveTo>
                  <a:cubicBezTo>
                    <a:pt x="66" y="107"/>
                    <a:pt x="66" y="107"/>
                    <a:pt x="66" y="107"/>
                  </a:cubicBezTo>
                  <a:cubicBezTo>
                    <a:pt x="64" y="90"/>
                    <a:pt x="64" y="90"/>
                    <a:pt x="64" y="90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55" y="90"/>
                    <a:pt x="55" y="90"/>
                    <a:pt x="55" y="90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17" y="84"/>
                    <a:pt x="0" y="94"/>
                    <a:pt x="0" y="118"/>
                  </a:cubicBezTo>
                  <a:cubicBezTo>
                    <a:pt x="119" y="118"/>
                    <a:pt x="119" y="118"/>
                    <a:pt x="119" y="118"/>
                  </a:cubicBezTo>
                  <a:cubicBezTo>
                    <a:pt x="119" y="94"/>
                    <a:pt x="103" y="84"/>
                    <a:pt x="80" y="81"/>
                  </a:cubicBezTo>
                  <a:close/>
                  <a:moveTo>
                    <a:pt x="80" y="81"/>
                  </a:moveTo>
                  <a:cubicBezTo>
                    <a:pt x="80" y="81"/>
                    <a:pt x="80" y="81"/>
                    <a:pt x="80" y="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02" name="出自【趣你的PPT】(微信:qunideppt)：最优质的PPT资源库"/>
          <p:cNvSpPr/>
          <p:nvPr/>
        </p:nvSpPr>
        <p:spPr>
          <a:xfrm>
            <a:off x="3252029" y="3574186"/>
            <a:ext cx="304801" cy="4571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5409063" y="1683164"/>
            <a:ext cx="1419367" cy="1473958"/>
            <a:chOff x="5409063" y="1555843"/>
            <a:chExt cx="1419367" cy="1473958"/>
          </a:xfrm>
        </p:grpSpPr>
        <p:sp>
          <p:nvSpPr>
            <p:cNvPr id="56" name="出自【趣你的PPT】(微信:qunideppt)：最优质的PPT资源库"/>
            <p:cNvSpPr/>
            <p:nvPr/>
          </p:nvSpPr>
          <p:spPr>
            <a:xfrm>
              <a:off x="5409063" y="1555843"/>
              <a:ext cx="1419367" cy="1473958"/>
            </a:xfrm>
            <a:prstGeom prst="roundRect">
              <a:avLst>
                <a:gd name="adj" fmla="val 11859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71877" y="1883247"/>
              <a:ext cx="693738" cy="819150"/>
            </a:xfrm>
            <a:custGeom>
              <a:avLst/>
              <a:gdLst>
                <a:gd name="T0" fmla="*/ 22 w 70"/>
                <a:gd name="T1" fmla="*/ 36 h 83"/>
                <a:gd name="T2" fmla="*/ 22 w 70"/>
                <a:gd name="T3" fmla="*/ 66 h 83"/>
                <a:gd name="T4" fmla="*/ 20 w 70"/>
                <a:gd name="T5" fmla="*/ 69 h 83"/>
                <a:gd name="T6" fmla="*/ 14 w 70"/>
                <a:gd name="T7" fmla="*/ 70 h 83"/>
                <a:gd name="T8" fmla="*/ 0 w 70"/>
                <a:gd name="T9" fmla="*/ 61 h 83"/>
                <a:gd name="T10" fmla="*/ 0 w 70"/>
                <a:gd name="T11" fmla="*/ 22 h 83"/>
                <a:gd name="T12" fmla="*/ 5 w 70"/>
                <a:gd name="T13" fmla="*/ 12 h 83"/>
                <a:gd name="T14" fmla="*/ 24 w 70"/>
                <a:gd name="T15" fmla="*/ 1 h 83"/>
                <a:gd name="T16" fmla="*/ 27 w 70"/>
                <a:gd name="T17" fmla="*/ 0 h 83"/>
                <a:gd name="T18" fmla="*/ 29 w 70"/>
                <a:gd name="T19" fmla="*/ 3 h 83"/>
                <a:gd name="T20" fmla="*/ 29 w 70"/>
                <a:gd name="T21" fmla="*/ 8 h 83"/>
                <a:gd name="T22" fmla="*/ 26 w 70"/>
                <a:gd name="T23" fmla="*/ 11 h 83"/>
                <a:gd name="T24" fmla="*/ 23 w 70"/>
                <a:gd name="T25" fmla="*/ 9 h 83"/>
                <a:gd name="T26" fmla="*/ 8 w 70"/>
                <a:gd name="T27" fmla="*/ 18 h 83"/>
                <a:gd name="T28" fmla="*/ 6 w 70"/>
                <a:gd name="T29" fmla="*/ 21 h 83"/>
                <a:gd name="T30" fmla="*/ 7 w 70"/>
                <a:gd name="T31" fmla="*/ 24 h 83"/>
                <a:gd name="T32" fmla="*/ 16 w 70"/>
                <a:gd name="T33" fmla="*/ 22 h 83"/>
                <a:gd name="T34" fmla="*/ 40 w 70"/>
                <a:gd name="T35" fmla="*/ 6 h 83"/>
                <a:gd name="T36" fmla="*/ 43 w 70"/>
                <a:gd name="T37" fmla="*/ 6 h 83"/>
                <a:gd name="T38" fmla="*/ 45 w 70"/>
                <a:gd name="T39" fmla="*/ 9 h 83"/>
                <a:gd name="T40" fmla="*/ 45 w 70"/>
                <a:gd name="T41" fmla="*/ 9 h 83"/>
                <a:gd name="T42" fmla="*/ 43 w 70"/>
                <a:gd name="T43" fmla="*/ 12 h 83"/>
                <a:gd name="T44" fmla="*/ 29 w 70"/>
                <a:gd name="T45" fmla="*/ 22 h 83"/>
                <a:gd name="T46" fmla="*/ 22 w 70"/>
                <a:gd name="T47" fmla="*/ 36 h 83"/>
                <a:gd name="T48" fmla="*/ 70 w 70"/>
                <a:gd name="T49" fmla="*/ 20 h 83"/>
                <a:gd name="T50" fmla="*/ 70 w 70"/>
                <a:gd name="T51" fmla="*/ 62 h 83"/>
                <a:gd name="T52" fmla="*/ 69 w 70"/>
                <a:gd name="T53" fmla="*/ 64 h 83"/>
                <a:gd name="T54" fmla="*/ 46 w 70"/>
                <a:gd name="T55" fmla="*/ 81 h 83"/>
                <a:gd name="T56" fmla="*/ 39 w 70"/>
                <a:gd name="T57" fmla="*/ 83 h 83"/>
                <a:gd name="T58" fmla="*/ 26 w 70"/>
                <a:gd name="T59" fmla="*/ 73 h 83"/>
                <a:gd name="T60" fmla="*/ 26 w 70"/>
                <a:gd name="T61" fmla="*/ 34 h 83"/>
                <a:gd name="T62" fmla="*/ 26 w 70"/>
                <a:gd name="T63" fmla="*/ 34 h 83"/>
                <a:gd name="T64" fmla="*/ 31 w 70"/>
                <a:gd name="T65" fmla="*/ 25 h 83"/>
                <a:gd name="T66" fmla="*/ 49 w 70"/>
                <a:gd name="T67" fmla="*/ 12 h 83"/>
                <a:gd name="T68" fmla="*/ 53 w 70"/>
                <a:gd name="T69" fmla="*/ 12 h 83"/>
                <a:gd name="T70" fmla="*/ 54 w 70"/>
                <a:gd name="T71" fmla="*/ 15 h 83"/>
                <a:gd name="T72" fmla="*/ 54 w 70"/>
                <a:gd name="T73" fmla="*/ 19 h 83"/>
                <a:gd name="T74" fmla="*/ 51 w 70"/>
                <a:gd name="T75" fmla="*/ 22 h 83"/>
                <a:gd name="T76" fmla="*/ 48 w 70"/>
                <a:gd name="T77" fmla="*/ 20 h 83"/>
                <a:gd name="T78" fmla="*/ 34 w 70"/>
                <a:gd name="T79" fmla="*/ 30 h 83"/>
                <a:gd name="T80" fmla="*/ 32 w 70"/>
                <a:gd name="T81" fmla="*/ 34 h 83"/>
                <a:gd name="T82" fmla="*/ 33 w 70"/>
                <a:gd name="T83" fmla="*/ 36 h 83"/>
                <a:gd name="T84" fmla="*/ 43 w 70"/>
                <a:gd name="T85" fmla="*/ 34 h 83"/>
                <a:gd name="T86" fmla="*/ 65 w 70"/>
                <a:gd name="T87" fmla="*/ 18 h 83"/>
                <a:gd name="T88" fmla="*/ 69 w 70"/>
                <a:gd name="T89" fmla="*/ 17 h 83"/>
                <a:gd name="T90" fmla="*/ 70 w 70"/>
                <a:gd name="T91" fmla="*/ 20 h 83"/>
                <a:gd name="T92" fmla="*/ 64 w 70"/>
                <a:gd name="T93" fmla="*/ 34 h 83"/>
                <a:gd name="T94" fmla="*/ 48 w 70"/>
                <a:gd name="T95" fmla="*/ 47 h 83"/>
                <a:gd name="T96" fmla="*/ 48 w 70"/>
                <a:gd name="T97" fmla="*/ 53 h 83"/>
                <a:gd name="T98" fmla="*/ 64 w 70"/>
                <a:gd name="T99" fmla="*/ 41 h 83"/>
                <a:gd name="T100" fmla="*/ 64 w 70"/>
                <a:gd name="T101" fmla="*/ 34 h 83"/>
                <a:gd name="T102" fmla="*/ 64 w 70"/>
                <a:gd name="T103" fmla="*/ 34 h 83"/>
                <a:gd name="T104" fmla="*/ 64 w 70"/>
                <a:gd name="T105" fmla="*/ 3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0" h="83">
                  <a:moveTo>
                    <a:pt x="22" y="36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2" y="68"/>
                    <a:pt x="22" y="69"/>
                    <a:pt x="20" y="69"/>
                  </a:cubicBezTo>
                  <a:cubicBezTo>
                    <a:pt x="18" y="70"/>
                    <a:pt x="16" y="70"/>
                    <a:pt x="14" y="70"/>
                  </a:cubicBezTo>
                  <a:cubicBezTo>
                    <a:pt x="7" y="70"/>
                    <a:pt x="0" y="67"/>
                    <a:pt x="0" y="6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1" y="15"/>
                    <a:pt x="5" y="12"/>
                  </a:cubicBezTo>
                  <a:cubicBezTo>
                    <a:pt x="7" y="11"/>
                    <a:pt x="18" y="4"/>
                    <a:pt x="24" y="1"/>
                  </a:cubicBezTo>
                  <a:cubicBezTo>
                    <a:pt x="25" y="0"/>
                    <a:pt x="26" y="0"/>
                    <a:pt x="27" y="0"/>
                  </a:cubicBezTo>
                  <a:cubicBezTo>
                    <a:pt x="28" y="1"/>
                    <a:pt x="29" y="2"/>
                    <a:pt x="29" y="3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10"/>
                    <a:pt x="27" y="11"/>
                    <a:pt x="26" y="11"/>
                  </a:cubicBezTo>
                  <a:cubicBezTo>
                    <a:pt x="24" y="11"/>
                    <a:pt x="23" y="10"/>
                    <a:pt x="23" y="9"/>
                  </a:cubicBezTo>
                  <a:cubicBezTo>
                    <a:pt x="18" y="12"/>
                    <a:pt x="10" y="17"/>
                    <a:pt x="8" y="18"/>
                  </a:cubicBezTo>
                  <a:cubicBezTo>
                    <a:pt x="7" y="19"/>
                    <a:pt x="6" y="21"/>
                    <a:pt x="6" y="21"/>
                  </a:cubicBezTo>
                  <a:cubicBezTo>
                    <a:pt x="6" y="23"/>
                    <a:pt x="7" y="23"/>
                    <a:pt x="7" y="24"/>
                  </a:cubicBezTo>
                  <a:cubicBezTo>
                    <a:pt x="8" y="25"/>
                    <a:pt x="12" y="24"/>
                    <a:pt x="16" y="22"/>
                  </a:cubicBezTo>
                  <a:cubicBezTo>
                    <a:pt x="20" y="19"/>
                    <a:pt x="40" y="6"/>
                    <a:pt x="40" y="6"/>
                  </a:cubicBezTo>
                  <a:cubicBezTo>
                    <a:pt x="41" y="6"/>
                    <a:pt x="42" y="6"/>
                    <a:pt x="43" y="6"/>
                  </a:cubicBezTo>
                  <a:cubicBezTo>
                    <a:pt x="44" y="7"/>
                    <a:pt x="45" y="8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5" y="10"/>
                    <a:pt x="44" y="11"/>
                    <a:pt x="43" y="12"/>
                  </a:cubicBezTo>
                  <a:cubicBezTo>
                    <a:pt x="43" y="12"/>
                    <a:pt x="30" y="21"/>
                    <a:pt x="29" y="22"/>
                  </a:cubicBezTo>
                  <a:cubicBezTo>
                    <a:pt x="24" y="25"/>
                    <a:pt x="22" y="28"/>
                    <a:pt x="22" y="36"/>
                  </a:cubicBezTo>
                  <a:close/>
                  <a:moveTo>
                    <a:pt x="70" y="20"/>
                  </a:move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70" y="64"/>
                    <a:pt x="69" y="64"/>
                  </a:cubicBezTo>
                  <a:cubicBezTo>
                    <a:pt x="69" y="64"/>
                    <a:pt x="50" y="79"/>
                    <a:pt x="46" y="81"/>
                  </a:cubicBezTo>
                  <a:cubicBezTo>
                    <a:pt x="44" y="82"/>
                    <a:pt x="42" y="83"/>
                    <a:pt x="39" y="83"/>
                  </a:cubicBezTo>
                  <a:cubicBezTo>
                    <a:pt x="33" y="83"/>
                    <a:pt x="26" y="80"/>
                    <a:pt x="26" y="7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1"/>
                    <a:pt x="26" y="28"/>
                    <a:pt x="31" y="25"/>
                  </a:cubicBezTo>
                  <a:cubicBezTo>
                    <a:pt x="33" y="23"/>
                    <a:pt x="49" y="12"/>
                    <a:pt x="49" y="12"/>
                  </a:cubicBezTo>
                  <a:cubicBezTo>
                    <a:pt x="50" y="11"/>
                    <a:pt x="52" y="11"/>
                    <a:pt x="53" y="12"/>
                  </a:cubicBezTo>
                  <a:cubicBezTo>
                    <a:pt x="54" y="12"/>
                    <a:pt x="54" y="13"/>
                    <a:pt x="54" y="15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21"/>
                    <a:pt x="53" y="22"/>
                    <a:pt x="51" y="22"/>
                  </a:cubicBezTo>
                  <a:cubicBezTo>
                    <a:pt x="50" y="22"/>
                    <a:pt x="49" y="22"/>
                    <a:pt x="48" y="20"/>
                  </a:cubicBezTo>
                  <a:cubicBezTo>
                    <a:pt x="43" y="24"/>
                    <a:pt x="36" y="29"/>
                    <a:pt x="34" y="30"/>
                  </a:cubicBezTo>
                  <a:cubicBezTo>
                    <a:pt x="32" y="32"/>
                    <a:pt x="32" y="33"/>
                    <a:pt x="32" y="34"/>
                  </a:cubicBezTo>
                  <a:cubicBezTo>
                    <a:pt x="32" y="35"/>
                    <a:pt x="32" y="35"/>
                    <a:pt x="33" y="36"/>
                  </a:cubicBezTo>
                  <a:cubicBezTo>
                    <a:pt x="34" y="37"/>
                    <a:pt x="39" y="37"/>
                    <a:pt x="43" y="34"/>
                  </a:cubicBezTo>
                  <a:cubicBezTo>
                    <a:pt x="46" y="32"/>
                    <a:pt x="60" y="22"/>
                    <a:pt x="65" y="18"/>
                  </a:cubicBezTo>
                  <a:cubicBezTo>
                    <a:pt x="66" y="17"/>
                    <a:pt x="68" y="17"/>
                    <a:pt x="69" y="17"/>
                  </a:cubicBezTo>
                  <a:cubicBezTo>
                    <a:pt x="70" y="18"/>
                    <a:pt x="70" y="19"/>
                    <a:pt x="70" y="20"/>
                  </a:cubicBezTo>
                  <a:close/>
                  <a:moveTo>
                    <a:pt x="64" y="34"/>
                  </a:moveTo>
                  <a:cubicBezTo>
                    <a:pt x="48" y="47"/>
                    <a:pt x="48" y="47"/>
                    <a:pt x="48" y="4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34"/>
                  </a:lnTo>
                  <a:close/>
                  <a:moveTo>
                    <a:pt x="64" y="34"/>
                  </a:moveTo>
                  <a:cubicBezTo>
                    <a:pt x="64" y="34"/>
                    <a:pt x="64" y="34"/>
                    <a:pt x="64" y="3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03" name="出自【趣你的PPT】(微信:qunideppt)：最优质的PPT资源库"/>
          <p:cNvSpPr/>
          <p:nvPr/>
        </p:nvSpPr>
        <p:spPr>
          <a:xfrm>
            <a:off x="5441901" y="3574186"/>
            <a:ext cx="304801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7567684" y="1683164"/>
            <a:ext cx="1419367" cy="1473958"/>
            <a:chOff x="7567684" y="1555843"/>
            <a:chExt cx="1419367" cy="1473958"/>
          </a:xfrm>
        </p:grpSpPr>
        <p:sp>
          <p:nvSpPr>
            <p:cNvPr id="63" name="出自【趣你的PPT】(微信:qunideppt)：最优质的PPT资源库"/>
            <p:cNvSpPr/>
            <p:nvPr/>
          </p:nvSpPr>
          <p:spPr>
            <a:xfrm>
              <a:off x="7567684" y="1555843"/>
              <a:ext cx="1419367" cy="1473958"/>
            </a:xfrm>
            <a:prstGeom prst="roundRect">
              <a:avLst>
                <a:gd name="adj" fmla="val 11859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30" name="Group 17"/>
            <p:cNvGrpSpPr>
              <a:grpSpLocks noChangeAspect="1"/>
            </p:cNvGrpSpPr>
            <p:nvPr/>
          </p:nvGrpSpPr>
          <p:grpSpPr bwMode="auto">
            <a:xfrm>
              <a:off x="7965423" y="1929651"/>
              <a:ext cx="797577" cy="799787"/>
              <a:chOff x="3889" y="2640"/>
              <a:chExt cx="361" cy="362"/>
            </a:xfrm>
            <a:solidFill>
              <a:schemeClr val="bg1"/>
            </a:solidFill>
          </p:grpSpPr>
          <p:sp>
            <p:nvSpPr>
              <p:cNvPr id="3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52" y="2705"/>
                <a:ext cx="156" cy="31"/>
              </a:xfrm>
              <a:custGeom>
                <a:avLst/>
                <a:gdLst>
                  <a:gd name="T0" fmla="*/ 58 w 65"/>
                  <a:gd name="T1" fmla="*/ 0 h 13"/>
                  <a:gd name="T2" fmla="*/ 6 w 65"/>
                  <a:gd name="T3" fmla="*/ 0 h 13"/>
                  <a:gd name="T4" fmla="*/ 0 w 65"/>
                  <a:gd name="T5" fmla="*/ 7 h 13"/>
                  <a:gd name="T6" fmla="*/ 6 w 65"/>
                  <a:gd name="T7" fmla="*/ 13 h 13"/>
                  <a:gd name="T8" fmla="*/ 58 w 65"/>
                  <a:gd name="T9" fmla="*/ 13 h 13"/>
                  <a:gd name="T10" fmla="*/ 65 w 65"/>
                  <a:gd name="T11" fmla="*/ 7 h 13"/>
                  <a:gd name="T12" fmla="*/ 58 w 65"/>
                  <a:gd name="T13" fmla="*/ 0 h 13"/>
                  <a:gd name="T14" fmla="*/ 58 w 65"/>
                  <a:gd name="T15" fmla="*/ 0 h 13"/>
                  <a:gd name="T16" fmla="*/ 58 w 65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13">
                    <a:moveTo>
                      <a:pt x="58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0"/>
                      <a:pt x="3" y="13"/>
                      <a:pt x="6" y="13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62" y="13"/>
                      <a:pt x="65" y="10"/>
                      <a:pt x="65" y="7"/>
                    </a:cubicBezTo>
                    <a:cubicBezTo>
                      <a:pt x="65" y="3"/>
                      <a:pt x="62" y="0"/>
                      <a:pt x="58" y="0"/>
                    </a:cubicBezTo>
                    <a:close/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52" y="2765"/>
                <a:ext cx="156" cy="34"/>
              </a:xfrm>
              <a:custGeom>
                <a:avLst/>
                <a:gdLst>
                  <a:gd name="T0" fmla="*/ 65 w 65"/>
                  <a:gd name="T1" fmla="*/ 7 h 14"/>
                  <a:gd name="T2" fmla="*/ 58 w 65"/>
                  <a:gd name="T3" fmla="*/ 0 h 14"/>
                  <a:gd name="T4" fmla="*/ 6 w 65"/>
                  <a:gd name="T5" fmla="*/ 0 h 14"/>
                  <a:gd name="T6" fmla="*/ 0 w 65"/>
                  <a:gd name="T7" fmla="*/ 7 h 14"/>
                  <a:gd name="T8" fmla="*/ 6 w 65"/>
                  <a:gd name="T9" fmla="*/ 14 h 14"/>
                  <a:gd name="T10" fmla="*/ 58 w 65"/>
                  <a:gd name="T11" fmla="*/ 14 h 14"/>
                  <a:gd name="T12" fmla="*/ 65 w 65"/>
                  <a:gd name="T13" fmla="*/ 7 h 14"/>
                  <a:gd name="T14" fmla="*/ 65 w 65"/>
                  <a:gd name="T15" fmla="*/ 7 h 14"/>
                  <a:gd name="T16" fmla="*/ 65 w 65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14">
                    <a:moveTo>
                      <a:pt x="65" y="7"/>
                    </a:moveTo>
                    <a:cubicBezTo>
                      <a:pt x="65" y="3"/>
                      <a:pt x="62" y="0"/>
                      <a:pt x="5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6" y="14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2" y="14"/>
                      <a:pt x="65" y="11"/>
                      <a:pt x="65" y="7"/>
                    </a:cubicBezTo>
                    <a:close/>
                    <a:moveTo>
                      <a:pt x="65" y="7"/>
                    </a:moveTo>
                    <a:cubicBezTo>
                      <a:pt x="65" y="7"/>
                      <a:pt x="65" y="7"/>
                      <a:pt x="65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52" y="2828"/>
                <a:ext cx="94" cy="34"/>
              </a:xfrm>
              <a:custGeom>
                <a:avLst/>
                <a:gdLst>
                  <a:gd name="T0" fmla="*/ 32 w 39"/>
                  <a:gd name="T1" fmla="*/ 14 h 14"/>
                  <a:gd name="T2" fmla="*/ 39 w 39"/>
                  <a:gd name="T3" fmla="*/ 7 h 14"/>
                  <a:gd name="T4" fmla="*/ 32 w 39"/>
                  <a:gd name="T5" fmla="*/ 0 h 14"/>
                  <a:gd name="T6" fmla="*/ 6 w 39"/>
                  <a:gd name="T7" fmla="*/ 0 h 14"/>
                  <a:gd name="T8" fmla="*/ 0 w 39"/>
                  <a:gd name="T9" fmla="*/ 7 h 14"/>
                  <a:gd name="T10" fmla="*/ 6 w 39"/>
                  <a:gd name="T11" fmla="*/ 14 h 14"/>
                  <a:gd name="T12" fmla="*/ 32 w 39"/>
                  <a:gd name="T13" fmla="*/ 14 h 14"/>
                  <a:gd name="T14" fmla="*/ 32 w 39"/>
                  <a:gd name="T15" fmla="*/ 14 h 14"/>
                  <a:gd name="T16" fmla="*/ 32 w 39"/>
                  <a:gd name="T1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14">
                    <a:moveTo>
                      <a:pt x="32" y="14"/>
                    </a:moveTo>
                    <a:cubicBezTo>
                      <a:pt x="36" y="14"/>
                      <a:pt x="39" y="11"/>
                      <a:pt x="39" y="7"/>
                    </a:cubicBezTo>
                    <a:cubicBezTo>
                      <a:pt x="39" y="3"/>
                      <a:pt x="36" y="0"/>
                      <a:pt x="32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6" y="14"/>
                    </a:cubicBezTo>
                    <a:lnTo>
                      <a:pt x="32" y="14"/>
                    </a:lnTo>
                    <a:close/>
                    <a:moveTo>
                      <a:pt x="32" y="14"/>
                    </a:moveTo>
                    <a:cubicBezTo>
                      <a:pt x="32" y="14"/>
                      <a:pt x="32" y="14"/>
                      <a:pt x="32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889" y="2640"/>
                <a:ext cx="280" cy="362"/>
              </a:xfrm>
              <a:custGeom>
                <a:avLst/>
                <a:gdLst>
                  <a:gd name="T0" fmla="*/ 110 w 116"/>
                  <a:gd name="T1" fmla="*/ 115 h 150"/>
                  <a:gd name="T2" fmla="*/ 103 w 116"/>
                  <a:gd name="T3" fmla="*/ 120 h 150"/>
                  <a:gd name="T4" fmla="*/ 103 w 116"/>
                  <a:gd name="T5" fmla="*/ 137 h 150"/>
                  <a:gd name="T6" fmla="*/ 14 w 116"/>
                  <a:gd name="T7" fmla="*/ 137 h 150"/>
                  <a:gd name="T8" fmla="*/ 14 w 116"/>
                  <a:gd name="T9" fmla="*/ 14 h 150"/>
                  <a:gd name="T10" fmla="*/ 103 w 116"/>
                  <a:gd name="T11" fmla="*/ 14 h 150"/>
                  <a:gd name="T12" fmla="*/ 103 w 116"/>
                  <a:gd name="T13" fmla="*/ 41 h 150"/>
                  <a:gd name="T14" fmla="*/ 116 w 116"/>
                  <a:gd name="T15" fmla="*/ 17 h 150"/>
                  <a:gd name="T16" fmla="*/ 116 w 116"/>
                  <a:gd name="T17" fmla="*/ 7 h 150"/>
                  <a:gd name="T18" fmla="*/ 109 w 116"/>
                  <a:gd name="T19" fmla="*/ 0 h 150"/>
                  <a:gd name="T20" fmla="*/ 7 w 116"/>
                  <a:gd name="T21" fmla="*/ 0 h 150"/>
                  <a:gd name="T22" fmla="*/ 0 w 116"/>
                  <a:gd name="T23" fmla="*/ 7 h 150"/>
                  <a:gd name="T24" fmla="*/ 0 w 116"/>
                  <a:gd name="T25" fmla="*/ 144 h 150"/>
                  <a:gd name="T26" fmla="*/ 7 w 116"/>
                  <a:gd name="T27" fmla="*/ 150 h 150"/>
                  <a:gd name="T28" fmla="*/ 109 w 116"/>
                  <a:gd name="T29" fmla="*/ 150 h 150"/>
                  <a:gd name="T30" fmla="*/ 116 w 116"/>
                  <a:gd name="T31" fmla="*/ 144 h 150"/>
                  <a:gd name="T32" fmla="*/ 116 w 116"/>
                  <a:gd name="T33" fmla="*/ 106 h 150"/>
                  <a:gd name="T34" fmla="*/ 113 w 116"/>
                  <a:gd name="T35" fmla="*/ 112 h 150"/>
                  <a:gd name="T36" fmla="*/ 110 w 116"/>
                  <a:gd name="T37" fmla="*/ 115 h 150"/>
                  <a:gd name="T38" fmla="*/ 110 w 116"/>
                  <a:gd name="T39" fmla="*/ 115 h 150"/>
                  <a:gd name="T40" fmla="*/ 110 w 116"/>
                  <a:gd name="T41" fmla="*/ 11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6" h="150">
                    <a:moveTo>
                      <a:pt x="110" y="115"/>
                    </a:moveTo>
                    <a:cubicBezTo>
                      <a:pt x="103" y="120"/>
                      <a:pt x="103" y="120"/>
                      <a:pt x="103" y="120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14" y="137"/>
                      <a:pt x="14" y="137"/>
                      <a:pt x="14" y="137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03" y="14"/>
                      <a:pt x="103" y="14"/>
                      <a:pt x="103" y="14"/>
                    </a:cubicBezTo>
                    <a:cubicBezTo>
                      <a:pt x="103" y="41"/>
                      <a:pt x="103" y="41"/>
                      <a:pt x="103" y="41"/>
                    </a:cubicBezTo>
                    <a:cubicBezTo>
                      <a:pt x="116" y="17"/>
                      <a:pt x="116" y="17"/>
                      <a:pt x="116" y="17"/>
                    </a:cubicBezTo>
                    <a:cubicBezTo>
                      <a:pt x="116" y="7"/>
                      <a:pt x="116" y="7"/>
                      <a:pt x="116" y="7"/>
                    </a:cubicBezTo>
                    <a:cubicBezTo>
                      <a:pt x="116" y="3"/>
                      <a:pt x="113" y="0"/>
                      <a:pt x="10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7"/>
                      <a:pt x="3" y="150"/>
                      <a:pt x="7" y="150"/>
                    </a:cubicBezTo>
                    <a:cubicBezTo>
                      <a:pt x="109" y="150"/>
                      <a:pt x="109" y="150"/>
                      <a:pt x="109" y="150"/>
                    </a:cubicBezTo>
                    <a:cubicBezTo>
                      <a:pt x="113" y="150"/>
                      <a:pt x="116" y="147"/>
                      <a:pt x="116" y="144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3" y="112"/>
                      <a:pt x="113" y="112"/>
                      <a:pt x="113" y="112"/>
                    </a:cubicBezTo>
                    <a:cubicBezTo>
                      <a:pt x="112" y="113"/>
                      <a:pt x="111" y="114"/>
                      <a:pt x="110" y="115"/>
                    </a:cubicBezTo>
                    <a:close/>
                    <a:moveTo>
                      <a:pt x="110" y="115"/>
                    </a:moveTo>
                    <a:cubicBezTo>
                      <a:pt x="110" y="115"/>
                      <a:pt x="110" y="115"/>
                      <a:pt x="110" y="1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077" y="2676"/>
                <a:ext cx="173" cy="265"/>
              </a:xfrm>
              <a:custGeom>
                <a:avLst/>
                <a:gdLst>
                  <a:gd name="T0" fmla="*/ 72 w 72"/>
                  <a:gd name="T1" fmla="*/ 17 h 110"/>
                  <a:gd name="T2" fmla="*/ 62 w 72"/>
                  <a:gd name="T3" fmla="*/ 5 h 110"/>
                  <a:gd name="T4" fmla="*/ 47 w 72"/>
                  <a:gd name="T5" fmla="*/ 2 h 110"/>
                  <a:gd name="T6" fmla="*/ 45 w 72"/>
                  <a:gd name="T7" fmla="*/ 4 h 110"/>
                  <a:gd name="T8" fmla="*/ 2 w 72"/>
                  <a:gd name="T9" fmla="*/ 78 h 110"/>
                  <a:gd name="T10" fmla="*/ 2 w 72"/>
                  <a:gd name="T11" fmla="*/ 79 h 110"/>
                  <a:gd name="T12" fmla="*/ 0 w 72"/>
                  <a:gd name="T13" fmla="*/ 106 h 110"/>
                  <a:gd name="T14" fmla="*/ 2 w 72"/>
                  <a:gd name="T15" fmla="*/ 109 h 110"/>
                  <a:gd name="T16" fmla="*/ 6 w 72"/>
                  <a:gd name="T17" fmla="*/ 109 h 110"/>
                  <a:gd name="T18" fmla="*/ 28 w 72"/>
                  <a:gd name="T19" fmla="*/ 94 h 110"/>
                  <a:gd name="T20" fmla="*/ 29 w 72"/>
                  <a:gd name="T21" fmla="*/ 93 h 110"/>
                  <a:gd name="T22" fmla="*/ 72 w 72"/>
                  <a:gd name="T23" fmla="*/ 19 h 110"/>
                  <a:gd name="T24" fmla="*/ 72 w 72"/>
                  <a:gd name="T25" fmla="*/ 17 h 110"/>
                  <a:gd name="T26" fmla="*/ 14 w 72"/>
                  <a:gd name="T27" fmla="*/ 97 h 110"/>
                  <a:gd name="T28" fmla="*/ 10 w 72"/>
                  <a:gd name="T29" fmla="*/ 95 h 110"/>
                  <a:gd name="T30" fmla="*/ 6 w 72"/>
                  <a:gd name="T31" fmla="*/ 93 h 110"/>
                  <a:gd name="T32" fmla="*/ 7 w 72"/>
                  <a:gd name="T33" fmla="*/ 85 h 110"/>
                  <a:gd name="T34" fmla="*/ 15 w 72"/>
                  <a:gd name="T35" fmla="*/ 87 h 110"/>
                  <a:gd name="T36" fmla="*/ 21 w 72"/>
                  <a:gd name="T37" fmla="*/ 93 h 110"/>
                  <a:gd name="T38" fmla="*/ 14 w 72"/>
                  <a:gd name="T39" fmla="*/ 97 h 110"/>
                  <a:gd name="T40" fmla="*/ 14 w 72"/>
                  <a:gd name="T41" fmla="*/ 97 h 110"/>
                  <a:gd name="T42" fmla="*/ 14 w 72"/>
                  <a:gd name="T43" fmla="*/ 97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2" h="110">
                    <a:moveTo>
                      <a:pt x="72" y="17"/>
                    </a:moveTo>
                    <a:cubicBezTo>
                      <a:pt x="72" y="16"/>
                      <a:pt x="71" y="11"/>
                      <a:pt x="62" y="5"/>
                    </a:cubicBezTo>
                    <a:cubicBezTo>
                      <a:pt x="53" y="0"/>
                      <a:pt x="48" y="2"/>
                      <a:pt x="47" y="2"/>
                    </a:cubicBezTo>
                    <a:cubicBezTo>
                      <a:pt x="46" y="2"/>
                      <a:pt x="46" y="3"/>
                      <a:pt x="45" y="4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2" y="79"/>
                      <a:pt x="2" y="79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0" y="107"/>
                      <a:pt x="1" y="108"/>
                      <a:pt x="2" y="109"/>
                    </a:cubicBezTo>
                    <a:cubicBezTo>
                      <a:pt x="3" y="110"/>
                      <a:pt x="5" y="110"/>
                      <a:pt x="6" y="109"/>
                    </a:cubicBezTo>
                    <a:cubicBezTo>
                      <a:pt x="28" y="94"/>
                      <a:pt x="28" y="94"/>
                      <a:pt x="28" y="94"/>
                    </a:cubicBezTo>
                    <a:cubicBezTo>
                      <a:pt x="28" y="94"/>
                      <a:pt x="29" y="94"/>
                      <a:pt x="29" y="93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2" y="17"/>
                      <a:pt x="72" y="17"/>
                    </a:cubicBezTo>
                    <a:close/>
                    <a:moveTo>
                      <a:pt x="14" y="97"/>
                    </a:moveTo>
                    <a:cubicBezTo>
                      <a:pt x="13" y="96"/>
                      <a:pt x="12" y="95"/>
                      <a:pt x="10" y="95"/>
                    </a:cubicBezTo>
                    <a:cubicBezTo>
                      <a:pt x="9" y="94"/>
                      <a:pt x="8" y="93"/>
                      <a:pt x="6" y="93"/>
                    </a:cubicBezTo>
                    <a:cubicBezTo>
                      <a:pt x="7" y="85"/>
                      <a:pt x="7" y="85"/>
                      <a:pt x="7" y="85"/>
                    </a:cubicBezTo>
                    <a:cubicBezTo>
                      <a:pt x="9" y="85"/>
                      <a:pt x="11" y="86"/>
                      <a:pt x="15" y="87"/>
                    </a:cubicBezTo>
                    <a:cubicBezTo>
                      <a:pt x="18" y="89"/>
                      <a:pt x="20" y="91"/>
                      <a:pt x="21" y="93"/>
                    </a:cubicBezTo>
                    <a:lnTo>
                      <a:pt x="14" y="97"/>
                    </a:lnTo>
                    <a:close/>
                    <a:moveTo>
                      <a:pt x="14" y="97"/>
                    </a:moveTo>
                    <a:cubicBezTo>
                      <a:pt x="14" y="97"/>
                      <a:pt x="14" y="97"/>
                      <a:pt x="14" y="9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38" y="2888"/>
                <a:ext cx="132" cy="70"/>
              </a:xfrm>
              <a:custGeom>
                <a:avLst/>
                <a:gdLst>
                  <a:gd name="T0" fmla="*/ 28 w 55"/>
                  <a:gd name="T1" fmla="*/ 20 h 29"/>
                  <a:gd name="T2" fmla="*/ 31 w 55"/>
                  <a:gd name="T3" fmla="*/ 23 h 29"/>
                  <a:gd name="T4" fmla="*/ 34 w 55"/>
                  <a:gd name="T5" fmla="*/ 22 h 29"/>
                  <a:gd name="T6" fmla="*/ 52 w 55"/>
                  <a:gd name="T7" fmla="*/ 22 h 29"/>
                  <a:gd name="T8" fmla="*/ 52 w 55"/>
                  <a:gd name="T9" fmla="*/ 17 h 29"/>
                  <a:gd name="T10" fmla="*/ 33 w 55"/>
                  <a:gd name="T11" fmla="*/ 16 h 29"/>
                  <a:gd name="T12" fmla="*/ 33 w 55"/>
                  <a:gd name="T13" fmla="*/ 15 h 29"/>
                  <a:gd name="T14" fmla="*/ 28 w 55"/>
                  <a:gd name="T15" fmla="*/ 13 h 29"/>
                  <a:gd name="T16" fmla="*/ 28 w 55"/>
                  <a:gd name="T17" fmla="*/ 12 h 29"/>
                  <a:gd name="T18" fmla="*/ 26 w 55"/>
                  <a:gd name="T19" fmla="*/ 11 h 29"/>
                  <a:gd name="T20" fmla="*/ 28 w 55"/>
                  <a:gd name="T21" fmla="*/ 1 h 29"/>
                  <a:gd name="T22" fmla="*/ 26 w 55"/>
                  <a:gd name="T23" fmla="*/ 0 h 29"/>
                  <a:gd name="T24" fmla="*/ 17 w 55"/>
                  <a:gd name="T25" fmla="*/ 6 h 29"/>
                  <a:gd name="T26" fmla="*/ 2 w 55"/>
                  <a:gd name="T27" fmla="*/ 23 h 29"/>
                  <a:gd name="T28" fmla="*/ 7 w 55"/>
                  <a:gd name="T29" fmla="*/ 26 h 29"/>
                  <a:gd name="T30" fmla="*/ 20 w 55"/>
                  <a:gd name="T31" fmla="*/ 10 h 29"/>
                  <a:gd name="T32" fmla="*/ 16 w 55"/>
                  <a:gd name="T33" fmla="*/ 16 h 29"/>
                  <a:gd name="T34" fmla="*/ 21 w 55"/>
                  <a:gd name="T35" fmla="*/ 19 h 29"/>
                  <a:gd name="T36" fmla="*/ 22 w 55"/>
                  <a:gd name="T37" fmla="*/ 17 h 29"/>
                  <a:gd name="T38" fmla="*/ 22 w 55"/>
                  <a:gd name="T39" fmla="*/ 18 h 29"/>
                  <a:gd name="T40" fmla="*/ 22 w 55"/>
                  <a:gd name="T41" fmla="*/ 18 h 29"/>
                  <a:gd name="T42" fmla="*/ 22 w 55"/>
                  <a:gd name="T43" fmla="*/ 19 h 29"/>
                  <a:gd name="T44" fmla="*/ 27 w 55"/>
                  <a:gd name="T45" fmla="*/ 20 h 29"/>
                  <a:gd name="T46" fmla="*/ 28 w 55"/>
                  <a:gd name="T47" fmla="*/ 19 h 29"/>
                  <a:gd name="T48" fmla="*/ 28 w 55"/>
                  <a:gd name="T49" fmla="*/ 20 h 29"/>
                  <a:gd name="T50" fmla="*/ 28 w 55"/>
                  <a:gd name="T51" fmla="*/ 20 h 29"/>
                  <a:gd name="T52" fmla="*/ 28 w 55"/>
                  <a:gd name="T53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9">
                    <a:moveTo>
                      <a:pt x="28" y="20"/>
                    </a:moveTo>
                    <a:cubicBezTo>
                      <a:pt x="28" y="22"/>
                      <a:pt x="29" y="22"/>
                      <a:pt x="31" y="23"/>
                    </a:cubicBezTo>
                    <a:cubicBezTo>
                      <a:pt x="32" y="23"/>
                      <a:pt x="33" y="22"/>
                      <a:pt x="34" y="22"/>
                    </a:cubicBezTo>
                    <a:cubicBezTo>
                      <a:pt x="39" y="19"/>
                      <a:pt x="46" y="22"/>
                      <a:pt x="52" y="22"/>
                    </a:cubicBezTo>
                    <a:cubicBezTo>
                      <a:pt x="55" y="22"/>
                      <a:pt x="55" y="17"/>
                      <a:pt x="52" y="17"/>
                    </a:cubicBezTo>
                    <a:cubicBezTo>
                      <a:pt x="45" y="17"/>
                      <a:pt x="40" y="15"/>
                      <a:pt x="33" y="16"/>
                    </a:cubicBezTo>
                    <a:cubicBezTo>
                      <a:pt x="33" y="16"/>
                      <a:pt x="33" y="16"/>
                      <a:pt x="33" y="15"/>
                    </a:cubicBezTo>
                    <a:cubicBezTo>
                      <a:pt x="31" y="13"/>
                      <a:pt x="30" y="12"/>
                      <a:pt x="28" y="13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8" y="11"/>
                      <a:pt x="27" y="11"/>
                      <a:pt x="26" y="11"/>
                    </a:cubicBezTo>
                    <a:cubicBezTo>
                      <a:pt x="28" y="8"/>
                      <a:pt x="29" y="4"/>
                      <a:pt x="28" y="1"/>
                    </a:cubicBezTo>
                    <a:cubicBezTo>
                      <a:pt x="28" y="1"/>
                      <a:pt x="27" y="0"/>
                      <a:pt x="26" y="0"/>
                    </a:cubicBezTo>
                    <a:cubicBezTo>
                      <a:pt x="22" y="0"/>
                      <a:pt x="20" y="4"/>
                      <a:pt x="17" y="6"/>
                    </a:cubicBezTo>
                    <a:cubicBezTo>
                      <a:pt x="12" y="11"/>
                      <a:pt x="7" y="17"/>
                      <a:pt x="2" y="23"/>
                    </a:cubicBezTo>
                    <a:cubicBezTo>
                      <a:pt x="0" y="26"/>
                      <a:pt x="5" y="29"/>
                      <a:pt x="7" y="26"/>
                    </a:cubicBezTo>
                    <a:cubicBezTo>
                      <a:pt x="11" y="21"/>
                      <a:pt x="15" y="15"/>
                      <a:pt x="20" y="10"/>
                    </a:cubicBezTo>
                    <a:cubicBezTo>
                      <a:pt x="19" y="12"/>
                      <a:pt x="18" y="14"/>
                      <a:pt x="16" y="16"/>
                    </a:cubicBezTo>
                    <a:cubicBezTo>
                      <a:pt x="15" y="19"/>
                      <a:pt x="19" y="21"/>
                      <a:pt x="21" y="19"/>
                    </a:cubicBezTo>
                    <a:cubicBezTo>
                      <a:pt x="21" y="18"/>
                      <a:pt x="22" y="17"/>
                      <a:pt x="22" y="17"/>
                    </a:cubicBezTo>
                    <a:cubicBezTo>
                      <a:pt x="22" y="17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9"/>
                    </a:cubicBezTo>
                    <a:cubicBezTo>
                      <a:pt x="21" y="21"/>
                      <a:pt x="25" y="23"/>
                      <a:pt x="27" y="20"/>
                    </a:cubicBezTo>
                    <a:cubicBezTo>
                      <a:pt x="27" y="20"/>
                      <a:pt x="27" y="19"/>
                      <a:pt x="28" y="19"/>
                    </a:cubicBezTo>
                    <a:cubicBezTo>
                      <a:pt x="28" y="19"/>
                      <a:pt x="28" y="20"/>
                      <a:pt x="28" y="20"/>
                    </a:cubicBezTo>
                    <a:close/>
                    <a:moveTo>
                      <a:pt x="28" y="20"/>
                    </a:moveTo>
                    <a:cubicBezTo>
                      <a:pt x="28" y="20"/>
                      <a:pt x="28" y="20"/>
                      <a:pt x="28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104" name="出自【趣你的PPT】(微信:qunideppt)：最优质的PPT资源库"/>
          <p:cNvSpPr/>
          <p:nvPr/>
        </p:nvSpPr>
        <p:spPr>
          <a:xfrm>
            <a:off x="7586518" y="3574186"/>
            <a:ext cx="304801" cy="4571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2050" y="5083497"/>
            <a:ext cx="1223962" cy="1071562"/>
          </a:xfrm>
          <a:custGeom>
            <a:avLst/>
            <a:gdLst>
              <a:gd name="T0" fmla="*/ 622 w 931"/>
              <a:gd name="T1" fmla="*/ 710 h 814"/>
              <a:gd name="T2" fmla="*/ 604 w 931"/>
              <a:gd name="T3" fmla="*/ 707 h 814"/>
              <a:gd name="T4" fmla="*/ 542 w 931"/>
              <a:gd name="T5" fmla="*/ 707 h 814"/>
              <a:gd name="T6" fmla="*/ 542 w 931"/>
              <a:gd name="T7" fmla="*/ 635 h 814"/>
              <a:gd name="T8" fmla="*/ 670 w 931"/>
              <a:gd name="T9" fmla="*/ 635 h 814"/>
              <a:gd name="T10" fmla="*/ 765 w 931"/>
              <a:gd name="T11" fmla="*/ 585 h 814"/>
              <a:gd name="T12" fmla="*/ 742 w 931"/>
              <a:gd name="T13" fmla="*/ 543 h 814"/>
              <a:gd name="T14" fmla="*/ 92 w 931"/>
              <a:gd name="T15" fmla="*/ 543 h 814"/>
              <a:gd name="T16" fmla="*/ 92 w 931"/>
              <a:gd name="T17" fmla="*/ 92 h 814"/>
              <a:gd name="T18" fmla="*/ 839 w 931"/>
              <a:gd name="T19" fmla="*/ 92 h 814"/>
              <a:gd name="T20" fmla="*/ 839 w 931"/>
              <a:gd name="T21" fmla="*/ 206 h 814"/>
              <a:gd name="T22" fmla="*/ 931 w 931"/>
              <a:gd name="T23" fmla="*/ 189 h 814"/>
              <a:gd name="T24" fmla="*/ 931 w 931"/>
              <a:gd name="T25" fmla="*/ 79 h 814"/>
              <a:gd name="T26" fmla="*/ 851 w 931"/>
              <a:gd name="T27" fmla="*/ 0 h 814"/>
              <a:gd name="T28" fmla="*/ 79 w 931"/>
              <a:gd name="T29" fmla="*/ 0 h 814"/>
              <a:gd name="T30" fmla="*/ 0 w 931"/>
              <a:gd name="T31" fmla="*/ 79 h 814"/>
              <a:gd name="T32" fmla="*/ 0 w 931"/>
              <a:gd name="T33" fmla="*/ 556 h 814"/>
              <a:gd name="T34" fmla="*/ 79 w 931"/>
              <a:gd name="T35" fmla="*/ 635 h 814"/>
              <a:gd name="T36" fmla="*/ 389 w 931"/>
              <a:gd name="T37" fmla="*/ 635 h 814"/>
              <a:gd name="T38" fmla="*/ 389 w 931"/>
              <a:gd name="T39" fmla="*/ 707 h 814"/>
              <a:gd name="T40" fmla="*/ 326 w 931"/>
              <a:gd name="T41" fmla="*/ 707 h 814"/>
              <a:gd name="T42" fmla="*/ 273 w 931"/>
              <a:gd name="T43" fmla="*/ 761 h 814"/>
              <a:gd name="T44" fmla="*/ 326 w 931"/>
              <a:gd name="T45" fmla="*/ 814 h 814"/>
              <a:gd name="T46" fmla="*/ 604 w 931"/>
              <a:gd name="T47" fmla="*/ 814 h 814"/>
              <a:gd name="T48" fmla="*/ 607 w 931"/>
              <a:gd name="T49" fmla="*/ 814 h 814"/>
              <a:gd name="T50" fmla="*/ 622 w 931"/>
              <a:gd name="T51" fmla="*/ 710 h 814"/>
              <a:gd name="T52" fmla="*/ 622 w 931"/>
              <a:gd name="T53" fmla="*/ 710 h 814"/>
              <a:gd name="T54" fmla="*/ 622 w 931"/>
              <a:gd name="T55" fmla="*/ 710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31" h="814">
                <a:moveTo>
                  <a:pt x="622" y="710"/>
                </a:moveTo>
                <a:cubicBezTo>
                  <a:pt x="616" y="708"/>
                  <a:pt x="610" y="707"/>
                  <a:pt x="604" y="707"/>
                </a:cubicBezTo>
                <a:cubicBezTo>
                  <a:pt x="542" y="707"/>
                  <a:pt x="542" y="707"/>
                  <a:pt x="542" y="707"/>
                </a:cubicBezTo>
                <a:cubicBezTo>
                  <a:pt x="542" y="635"/>
                  <a:pt x="542" y="635"/>
                  <a:pt x="542" y="635"/>
                </a:cubicBezTo>
                <a:cubicBezTo>
                  <a:pt x="670" y="635"/>
                  <a:pt x="670" y="635"/>
                  <a:pt x="670" y="635"/>
                </a:cubicBezTo>
                <a:cubicBezTo>
                  <a:pt x="697" y="611"/>
                  <a:pt x="730" y="596"/>
                  <a:pt x="765" y="585"/>
                </a:cubicBezTo>
                <a:cubicBezTo>
                  <a:pt x="756" y="572"/>
                  <a:pt x="748" y="558"/>
                  <a:pt x="742" y="543"/>
                </a:cubicBezTo>
                <a:cubicBezTo>
                  <a:pt x="92" y="543"/>
                  <a:pt x="92" y="543"/>
                  <a:pt x="92" y="543"/>
                </a:cubicBezTo>
                <a:cubicBezTo>
                  <a:pt x="92" y="92"/>
                  <a:pt x="92" y="92"/>
                  <a:pt x="92" y="92"/>
                </a:cubicBezTo>
                <a:cubicBezTo>
                  <a:pt x="839" y="92"/>
                  <a:pt x="839" y="92"/>
                  <a:pt x="839" y="92"/>
                </a:cubicBezTo>
                <a:cubicBezTo>
                  <a:pt x="839" y="206"/>
                  <a:pt x="839" y="206"/>
                  <a:pt x="839" y="206"/>
                </a:cubicBezTo>
                <a:cubicBezTo>
                  <a:pt x="866" y="195"/>
                  <a:pt x="898" y="189"/>
                  <a:pt x="931" y="189"/>
                </a:cubicBezTo>
                <a:cubicBezTo>
                  <a:pt x="931" y="79"/>
                  <a:pt x="931" y="79"/>
                  <a:pt x="931" y="79"/>
                </a:cubicBezTo>
                <a:cubicBezTo>
                  <a:pt x="931" y="36"/>
                  <a:pt x="895" y="0"/>
                  <a:pt x="851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36" y="0"/>
                  <a:pt x="0" y="36"/>
                  <a:pt x="0" y="79"/>
                </a:cubicBezTo>
                <a:cubicBezTo>
                  <a:pt x="0" y="556"/>
                  <a:pt x="0" y="556"/>
                  <a:pt x="0" y="556"/>
                </a:cubicBezTo>
                <a:cubicBezTo>
                  <a:pt x="0" y="600"/>
                  <a:pt x="36" y="635"/>
                  <a:pt x="79" y="635"/>
                </a:cubicBezTo>
                <a:cubicBezTo>
                  <a:pt x="389" y="635"/>
                  <a:pt x="389" y="635"/>
                  <a:pt x="389" y="635"/>
                </a:cubicBezTo>
                <a:cubicBezTo>
                  <a:pt x="389" y="707"/>
                  <a:pt x="389" y="707"/>
                  <a:pt x="389" y="707"/>
                </a:cubicBezTo>
                <a:cubicBezTo>
                  <a:pt x="326" y="707"/>
                  <a:pt x="326" y="707"/>
                  <a:pt x="326" y="707"/>
                </a:cubicBezTo>
                <a:cubicBezTo>
                  <a:pt x="297" y="707"/>
                  <a:pt x="273" y="731"/>
                  <a:pt x="273" y="761"/>
                </a:cubicBezTo>
                <a:cubicBezTo>
                  <a:pt x="273" y="790"/>
                  <a:pt x="297" y="814"/>
                  <a:pt x="326" y="814"/>
                </a:cubicBezTo>
                <a:cubicBezTo>
                  <a:pt x="604" y="814"/>
                  <a:pt x="604" y="814"/>
                  <a:pt x="604" y="814"/>
                </a:cubicBezTo>
                <a:cubicBezTo>
                  <a:pt x="605" y="814"/>
                  <a:pt x="606" y="814"/>
                  <a:pt x="607" y="814"/>
                </a:cubicBezTo>
                <a:cubicBezTo>
                  <a:pt x="609" y="774"/>
                  <a:pt x="612" y="740"/>
                  <a:pt x="622" y="710"/>
                </a:cubicBezTo>
                <a:close/>
                <a:moveTo>
                  <a:pt x="622" y="710"/>
                </a:moveTo>
                <a:cubicBezTo>
                  <a:pt x="622" y="710"/>
                  <a:pt x="622" y="710"/>
                  <a:pt x="622" y="71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28824" y="5391472"/>
            <a:ext cx="714375" cy="871537"/>
          </a:xfrm>
          <a:custGeom>
            <a:avLst/>
            <a:gdLst>
              <a:gd name="T0" fmla="*/ 543 w 543"/>
              <a:gd name="T1" fmla="*/ 624 h 662"/>
              <a:gd name="T2" fmla="*/ 516 w 543"/>
              <a:gd name="T3" fmla="*/ 455 h 662"/>
              <a:gd name="T4" fmla="*/ 357 w 543"/>
              <a:gd name="T5" fmla="*/ 379 h 662"/>
              <a:gd name="T6" fmla="*/ 357 w 543"/>
              <a:gd name="T7" fmla="*/ 379 h 662"/>
              <a:gd name="T8" fmla="*/ 336 w 543"/>
              <a:gd name="T9" fmla="*/ 376 h 662"/>
              <a:gd name="T10" fmla="*/ 334 w 543"/>
              <a:gd name="T11" fmla="*/ 363 h 662"/>
              <a:gd name="T12" fmla="*/ 430 w 543"/>
              <a:gd name="T13" fmla="*/ 189 h 662"/>
              <a:gd name="T14" fmla="*/ 402 w 543"/>
              <a:gd name="T15" fmla="*/ 56 h 662"/>
              <a:gd name="T16" fmla="*/ 272 w 543"/>
              <a:gd name="T17" fmla="*/ 0 h 662"/>
              <a:gd name="T18" fmla="*/ 142 w 543"/>
              <a:gd name="T19" fmla="*/ 56 h 662"/>
              <a:gd name="T20" fmla="*/ 114 w 543"/>
              <a:gd name="T21" fmla="*/ 189 h 662"/>
              <a:gd name="T22" fmla="*/ 209 w 543"/>
              <a:gd name="T23" fmla="*/ 363 h 662"/>
              <a:gd name="T24" fmla="*/ 208 w 543"/>
              <a:gd name="T25" fmla="*/ 376 h 662"/>
              <a:gd name="T26" fmla="*/ 186 w 543"/>
              <a:gd name="T27" fmla="*/ 379 h 662"/>
              <a:gd name="T28" fmla="*/ 186 w 543"/>
              <a:gd name="T29" fmla="*/ 379 h 662"/>
              <a:gd name="T30" fmla="*/ 28 w 543"/>
              <a:gd name="T31" fmla="*/ 455 h 662"/>
              <a:gd name="T32" fmla="*/ 1 w 543"/>
              <a:gd name="T33" fmla="*/ 624 h 662"/>
              <a:gd name="T34" fmla="*/ 0 w 543"/>
              <a:gd name="T35" fmla="*/ 636 h 662"/>
              <a:gd name="T36" fmla="*/ 8 w 543"/>
              <a:gd name="T37" fmla="*/ 655 h 662"/>
              <a:gd name="T38" fmla="*/ 26 w 543"/>
              <a:gd name="T39" fmla="*/ 662 h 662"/>
              <a:gd name="T40" fmla="*/ 517 w 543"/>
              <a:gd name="T41" fmla="*/ 662 h 662"/>
              <a:gd name="T42" fmla="*/ 536 w 543"/>
              <a:gd name="T43" fmla="*/ 655 h 662"/>
              <a:gd name="T44" fmla="*/ 543 w 543"/>
              <a:gd name="T45" fmla="*/ 636 h 662"/>
              <a:gd name="T46" fmla="*/ 543 w 543"/>
              <a:gd name="T47" fmla="*/ 624 h 662"/>
              <a:gd name="T48" fmla="*/ 543 w 543"/>
              <a:gd name="T49" fmla="*/ 624 h 662"/>
              <a:gd name="T50" fmla="*/ 543 w 543"/>
              <a:gd name="T51" fmla="*/ 624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3" h="662">
                <a:moveTo>
                  <a:pt x="543" y="624"/>
                </a:moveTo>
                <a:cubicBezTo>
                  <a:pt x="541" y="545"/>
                  <a:pt x="540" y="493"/>
                  <a:pt x="516" y="455"/>
                </a:cubicBezTo>
                <a:cubicBezTo>
                  <a:pt x="488" y="411"/>
                  <a:pt x="434" y="393"/>
                  <a:pt x="357" y="379"/>
                </a:cubicBezTo>
                <a:cubicBezTo>
                  <a:pt x="357" y="379"/>
                  <a:pt x="357" y="379"/>
                  <a:pt x="357" y="379"/>
                </a:cubicBezTo>
                <a:cubicBezTo>
                  <a:pt x="356" y="379"/>
                  <a:pt x="349" y="377"/>
                  <a:pt x="336" y="376"/>
                </a:cubicBezTo>
                <a:cubicBezTo>
                  <a:pt x="331" y="376"/>
                  <a:pt x="329" y="366"/>
                  <a:pt x="334" y="363"/>
                </a:cubicBezTo>
                <a:cubicBezTo>
                  <a:pt x="392" y="334"/>
                  <a:pt x="430" y="265"/>
                  <a:pt x="430" y="189"/>
                </a:cubicBezTo>
                <a:cubicBezTo>
                  <a:pt x="430" y="127"/>
                  <a:pt x="421" y="86"/>
                  <a:pt x="402" y="56"/>
                </a:cubicBezTo>
                <a:cubicBezTo>
                  <a:pt x="377" y="19"/>
                  <a:pt x="324" y="0"/>
                  <a:pt x="272" y="0"/>
                </a:cubicBezTo>
                <a:cubicBezTo>
                  <a:pt x="219" y="0"/>
                  <a:pt x="166" y="19"/>
                  <a:pt x="142" y="56"/>
                </a:cubicBezTo>
                <a:cubicBezTo>
                  <a:pt x="122" y="86"/>
                  <a:pt x="114" y="127"/>
                  <a:pt x="114" y="189"/>
                </a:cubicBezTo>
                <a:cubicBezTo>
                  <a:pt x="114" y="265"/>
                  <a:pt x="152" y="334"/>
                  <a:pt x="209" y="363"/>
                </a:cubicBezTo>
                <a:cubicBezTo>
                  <a:pt x="215" y="366"/>
                  <a:pt x="212" y="376"/>
                  <a:pt x="208" y="376"/>
                </a:cubicBezTo>
                <a:cubicBezTo>
                  <a:pt x="194" y="377"/>
                  <a:pt x="187" y="379"/>
                  <a:pt x="186" y="379"/>
                </a:cubicBezTo>
                <a:cubicBezTo>
                  <a:pt x="186" y="379"/>
                  <a:pt x="186" y="379"/>
                  <a:pt x="186" y="379"/>
                </a:cubicBezTo>
                <a:cubicBezTo>
                  <a:pt x="109" y="393"/>
                  <a:pt x="56" y="411"/>
                  <a:pt x="28" y="455"/>
                </a:cubicBezTo>
                <a:cubicBezTo>
                  <a:pt x="3" y="493"/>
                  <a:pt x="2" y="545"/>
                  <a:pt x="1" y="624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643"/>
                  <a:pt x="3" y="650"/>
                  <a:pt x="8" y="655"/>
                </a:cubicBezTo>
                <a:cubicBezTo>
                  <a:pt x="13" y="660"/>
                  <a:pt x="19" y="662"/>
                  <a:pt x="26" y="662"/>
                </a:cubicBezTo>
                <a:cubicBezTo>
                  <a:pt x="517" y="662"/>
                  <a:pt x="517" y="662"/>
                  <a:pt x="517" y="662"/>
                </a:cubicBezTo>
                <a:cubicBezTo>
                  <a:pt x="524" y="662"/>
                  <a:pt x="531" y="660"/>
                  <a:pt x="536" y="655"/>
                </a:cubicBezTo>
                <a:cubicBezTo>
                  <a:pt x="541" y="650"/>
                  <a:pt x="543" y="643"/>
                  <a:pt x="543" y="636"/>
                </a:cubicBezTo>
                <a:lnTo>
                  <a:pt x="543" y="624"/>
                </a:lnTo>
                <a:close/>
                <a:moveTo>
                  <a:pt x="543" y="624"/>
                </a:moveTo>
                <a:cubicBezTo>
                  <a:pt x="543" y="624"/>
                  <a:pt x="543" y="624"/>
                  <a:pt x="543" y="624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509712" y="5291459"/>
            <a:ext cx="477837" cy="428625"/>
          </a:xfrm>
          <a:custGeom>
            <a:avLst/>
            <a:gdLst>
              <a:gd name="T0" fmla="*/ 319 w 363"/>
              <a:gd name="T1" fmla="*/ 74 h 326"/>
              <a:gd name="T2" fmla="*/ 335 w 363"/>
              <a:gd name="T3" fmla="*/ 74 h 326"/>
              <a:gd name="T4" fmla="*/ 348 w 363"/>
              <a:gd name="T5" fmla="*/ 87 h 326"/>
              <a:gd name="T6" fmla="*/ 356 w 363"/>
              <a:gd name="T7" fmla="*/ 79 h 326"/>
              <a:gd name="T8" fmla="*/ 356 w 363"/>
              <a:gd name="T9" fmla="*/ 52 h 326"/>
              <a:gd name="T10" fmla="*/ 311 w 363"/>
              <a:gd name="T11" fmla="*/ 8 h 326"/>
              <a:gd name="T12" fmla="*/ 284 w 363"/>
              <a:gd name="T13" fmla="*/ 8 h 326"/>
              <a:gd name="T14" fmla="*/ 267 w 363"/>
              <a:gd name="T15" fmla="*/ 24 h 326"/>
              <a:gd name="T16" fmla="*/ 221 w 363"/>
              <a:gd name="T17" fmla="*/ 71 h 326"/>
              <a:gd name="T18" fmla="*/ 144 w 363"/>
              <a:gd name="T19" fmla="*/ 148 h 326"/>
              <a:gd name="T20" fmla="*/ 132 w 363"/>
              <a:gd name="T21" fmla="*/ 136 h 326"/>
              <a:gd name="T22" fmla="*/ 67 w 363"/>
              <a:gd name="T23" fmla="*/ 136 h 326"/>
              <a:gd name="T24" fmla="*/ 18 w 363"/>
              <a:gd name="T25" fmla="*/ 185 h 326"/>
              <a:gd name="T26" fmla="*/ 18 w 363"/>
              <a:gd name="T27" fmla="*/ 250 h 326"/>
              <a:gd name="T28" fmla="*/ 77 w 363"/>
              <a:gd name="T29" fmla="*/ 308 h 326"/>
              <a:gd name="T30" fmla="*/ 142 w 363"/>
              <a:gd name="T31" fmla="*/ 309 h 326"/>
              <a:gd name="T32" fmla="*/ 191 w 363"/>
              <a:gd name="T33" fmla="*/ 260 h 326"/>
              <a:gd name="T34" fmla="*/ 191 w 363"/>
              <a:gd name="T35" fmla="*/ 195 h 326"/>
              <a:gd name="T36" fmla="*/ 180 w 363"/>
              <a:gd name="T37" fmla="*/ 184 h 326"/>
              <a:gd name="T38" fmla="*/ 243 w 363"/>
              <a:gd name="T39" fmla="*/ 120 h 326"/>
              <a:gd name="T40" fmla="*/ 265 w 363"/>
              <a:gd name="T41" fmla="*/ 142 h 326"/>
              <a:gd name="T42" fmla="*/ 293 w 363"/>
              <a:gd name="T43" fmla="*/ 142 h 326"/>
              <a:gd name="T44" fmla="*/ 302 w 363"/>
              <a:gd name="T45" fmla="*/ 133 h 326"/>
              <a:gd name="T46" fmla="*/ 279 w 363"/>
              <a:gd name="T47" fmla="*/ 109 h 326"/>
              <a:gd name="T48" fmla="*/ 279 w 363"/>
              <a:gd name="T49" fmla="*/ 94 h 326"/>
              <a:gd name="T50" fmla="*/ 295 w 363"/>
              <a:gd name="T51" fmla="*/ 94 h 326"/>
              <a:gd name="T52" fmla="*/ 318 w 363"/>
              <a:gd name="T53" fmla="*/ 117 h 326"/>
              <a:gd name="T54" fmla="*/ 332 w 363"/>
              <a:gd name="T55" fmla="*/ 103 h 326"/>
              <a:gd name="T56" fmla="*/ 319 w 363"/>
              <a:gd name="T57" fmla="*/ 90 h 326"/>
              <a:gd name="T58" fmla="*/ 319 w 363"/>
              <a:gd name="T59" fmla="*/ 74 h 326"/>
              <a:gd name="T60" fmla="*/ 120 w 363"/>
              <a:gd name="T61" fmla="*/ 263 h 326"/>
              <a:gd name="T62" fmla="*/ 112 w 363"/>
              <a:gd name="T63" fmla="*/ 271 h 326"/>
              <a:gd name="T64" fmla="*/ 96 w 363"/>
              <a:gd name="T65" fmla="*/ 271 h 326"/>
              <a:gd name="T66" fmla="*/ 56 w 363"/>
              <a:gd name="T67" fmla="*/ 231 h 326"/>
              <a:gd name="T68" fmla="*/ 56 w 363"/>
              <a:gd name="T69" fmla="*/ 214 h 326"/>
              <a:gd name="T70" fmla="*/ 63 w 363"/>
              <a:gd name="T71" fmla="*/ 207 h 326"/>
              <a:gd name="T72" fmla="*/ 80 w 363"/>
              <a:gd name="T73" fmla="*/ 207 h 326"/>
              <a:gd name="T74" fmla="*/ 120 w 363"/>
              <a:gd name="T75" fmla="*/ 247 h 326"/>
              <a:gd name="T76" fmla="*/ 120 w 363"/>
              <a:gd name="T77" fmla="*/ 263 h 326"/>
              <a:gd name="T78" fmla="*/ 120 w 363"/>
              <a:gd name="T79" fmla="*/ 263 h 326"/>
              <a:gd name="T80" fmla="*/ 120 w 363"/>
              <a:gd name="T81" fmla="*/ 263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63" h="326">
                <a:moveTo>
                  <a:pt x="319" y="74"/>
                </a:moveTo>
                <a:cubicBezTo>
                  <a:pt x="323" y="70"/>
                  <a:pt x="330" y="70"/>
                  <a:pt x="335" y="74"/>
                </a:cubicBezTo>
                <a:cubicBezTo>
                  <a:pt x="348" y="87"/>
                  <a:pt x="348" y="87"/>
                  <a:pt x="348" y="87"/>
                </a:cubicBezTo>
                <a:cubicBezTo>
                  <a:pt x="356" y="79"/>
                  <a:pt x="356" y="79"/>
                  <a:pt x="356" y="79"/>
                </a:cubicBezTo>
                <a:cubicBezTo>
                  <a:pt x="363" y="72"/>
                  <a:pt x="363" y="59"/>
                  <a:pt x="356" y="52"/>
                </a:cubicBezTo>
                <a:cubicBezTo>
                  <a:pt x="311" y="8"/>
                  <a:pt x="311" y="8"/>
                  <a:pt x="311" y="8"/>
                </a:cubicBezTo>
                <a:cubicBezTo>
                  <a:pt x="304" y="0"/>
                  <a:pt x="292" y="0"/>
                  <a:pt x="284" y="8"/>
                </a:cubicBezTo>
                <a:cubicBezTo>
                  <a:pt x="267" y="24"/>
                  <a:pt x="267" y="24"/>
                  <a:pt x="267" y="24"/>
                </a:cubicBezTo>
                <a:cubicBezTo>
                  <a:pt x="221" y="71"/>
                  <a:pt x="221" y="71"/>
                  <a:pt x="221" y="71"/>
                </a:cubicBezTo>
                <a:cubicBezTo>
                  <a:pt x="144" y="148"/>
                  <a:pt x="144" y="148"/>
                  <a:pt x="144" y="148"/>
                </a:cubicBezTo>
                <a:cubicBezTo>
                  <a:pt x="132" y="136"/>
                  <a:pt x="132" y="136"/>
                  <a:pt x="132" y="136"/>
                </a:cubicBezTo>
                <a:cubicBezTo>
                  <a:pt x="114" y="118"/>
                  <a:pt x="85" y="118"/>
                  <a:pt x="67" y="136"/>
                </a:cubicBezTo>
                <a:cubicBezTo>
                  <a:pt x="18" y="185"/>
                  <a:pt x="18" y="185"/>
                  <a:pt x="18" y="185"/>
                </a:cubicBezTo>
                <a:cubicBezTo>
                  <a:pt x="0" y="203"/>
                  <a:pt x="0" y="232"/>
                  <a:pt x="18" y="250"/>
                </a:cubicBezTo>
                <a:cubicBezTo>
                  <a:pt x="77" y="308"/>
                  <a:pt x="77" y="308"/>
                  <a:pt x="77" y="308"/>
                </a:cubicBezTo>
                <a:cubicBezTo>
                  <a:pt x="95" y="326"/>
                  <a:pt x="124" y="326"/>
                  <a:pt x="142" y="309"/>
                </a:cubicBezTo>
                <a:cubicBezTo>
                  <a:pt x="191" y="260"/>
                  <a:pt x="191" y="260"/>
                  <a:pt x="191" y="260"/>
                </a:cubicBezTo>
                <a:cubicBezTo>
                  <a:pt x="209" y="242"/>
                  <a:pt x="209" y="213"/>
                  <a:pt x="191" y="195"/>
                </a:cubicBezTo>
                <a:cubicBezTo>
                  <a:pt x="180" y="184"/>
                  <a:pt x="180" y="184"/>
                  <a:pt x="180" y="184"/>
                </a:cubicBezTo>
                <a:cubicBezTo>
                  <a:pt x="243" y="120"/>
                  <a:pt x="243" y="120"/>
                  <a:pt x="243" y="120"/>
                </a:cubicBezTo>
                <a:cubicBezTo>
                  <a:pt x="265" y="142"/>
                  <a:pt x="265" y="142"/>
                  <a:pt x="265" y="142"/>
                </a:cubicBezTo>
                <a:cubicBezTo>
                  <a:pt x="273" y="150"/>
                  <a:pt x="285" y="150"/>
                  <a:pt x="293" y="142"/>
                </a:cubicBezTo>
                <a:cubicBezTo>
                  <a:pt x="302" y="133"/>
                  <a:pt x="302" y="133"/>
                  <a:pt x="302" y="133"/>
                </a:cubicBezTo>
                <a:cubicBezTo>
                  <a:pt x="279" y="109"/>
                  <a:pt x="279" y="109"/>
                  <a:pt x="279" y="109"/>
                </a:cubicBezTo>
                <a:cubicBezTo>
                  <a:pt x="275" y="105"/>
                  <a:pt x="275" y="98"/>
                  <a:pt x="279" y="94"/>
                </a:cubicBezTo>
                <a:cubicBezTo>
                  <a:pt x="284" y="89"/>
                  <a:pt x="291" y="89"/>
                  <a:pt x="295" y="94"/>
                </a:cubicBezTo>
                <a:cubicBezTo>
                  <a:pt x="318" y="117"/>
                  <a:pt x="318" y="117"/>
                  <a:pt x="318" y="117"/>
                </a:cubicBezTo>
                <a:cubicBezTo>
                  <a:pt x="332" y="103"/>
                  <a:pt x="332" y="103"/>
                  <a:pt x="332" y="103"/>
                </a:cubicBezTo>
                <a:cubicBezTo>
                  <a:pt x="319" y="90"/>
                  <a:pt x="319" y="90"/>
                  <a:pt x="319" y="90"/>
                </a:cubicBezTo>
                <a:cubicBezTo>
                  <a:pt x="314" y="86"/>
                  <a:pt x="314" y="78"/>
                  <a:pt x="319" y="74"/>
                </a:cubicBezTo>
                <a:close/>
                <a:moveTo>
                  <a:pt x="120" y="263"/>
                </a:moveTo>
                <a:cubicBezTo>
                  <a:pt x="112" y="271"/>
                  <a:pt x="112" y="271"/>
                  <a:pt x="112" y="271"/>
                </a:cubicBezTo>
                <a:cubicBezTo>
                  <a:pt x="108" y="275"/>
                  <a:pt x="101" y="275"/>
                  <a:pt x="96" y="271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26"/>
                  <a:pt x="51" y="219"/>
                  <a:pt x="56" y="214"/>
                </a:cubicBezTo>
                <a:cubicBezTo>
                  <a:pt x="63" y="207"/>
                  <a:pt x="63" y="207"/>
                  <a:pt x="63" y="207"/>
                </a:cubicBezTo>
                <a:cubicBezTo>
                  <a:pt x="68" y="202"/>
                  <a:pt x="75" y="202"/>
                  <a:pt x="80" y="207"/>
                </a:cubicBezTo>
                <a:cubicBezTo>
                  <a:pt x="120" y="247"/>
                  <a:pt x="120" y="247"/>
                  <a:pt x="120" y="247"/>
                </a:cubicBezTo>
                <a:cubicBezTo>
                  <a:pt x="124" y="252"/>
                  <a:pt x="124" y="259"/>
                  <a:pt x="120" y="263"/>
                </a:cubicBezTo>
                <a:close/>
                <a:moveTo>
                  <a:pt x="120" y="263"/>
                </a:moveTo>
                <a:cubicBezTo>
                  <a:pt x="120" y="263"/>
                  <a:pt x="120" y="263"/>
                  <a:pt x="120" y="263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77" name="Group 76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78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400" dirty="0" smtClean="0">
                  <a:solidFill>
                    <a:srgbClr val="404040"/>
                  </a:solidFill>
                  <a:latin typeface="Bebas Neue" panose="020B0606020202050201" pitchFamily="34" charset="0"/>
                </a:rPr>
                <a:t>解决方案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82" name="出自【趣你的PPT】(微信:qunideppt)：最优质的PPT资源库"/>
          <p:cNvSpPr txBox="1"/>
          <p:nvPr/>
        </p:nvSpPr>
        <p:spPr>
          <a:xfrm>
            <a:off x="1028114" y="321620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 smtClean="0">
                <a:solidFill>
                  <a:srgbClr val="262626"/>
                </a:solidFill>
                <a:latin typeface="Bebas Neue" panose="020B0606020202050201" pitchFamily="34" charset="0"/>
              </a:rPr>
              <a:t>地方债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83" name="出自【趣你的PPT】(微信:qunideppt)：最优质的PPT资源库"/>
          <p:cNvSpPr/>
          <p:nvPr/>
        </p:nvSpPr>
        <p:spPr>
          <a:xfrm>
            <a:off x="1011276" y="3762721"/>
            <a:ext cx="1580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未来随着房地产税的征收和城建的结束，资产证券化必然成为主要偿债方式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4" name="出自【趣你的PPT】(微信:qunideppt)：最优质的PPT资源库"/>
          <p:cNvSpPr txBox="1"/>
          <p:nvPr/>
        </p:nvSpPr>
        <p:spPr>
          <a:xfrm>
            <a:off x="3197314" y="321620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 smtClean="0">
                <a:solidFill>
                  <a:srgbClr val="262626"/>
                </a:solidFill>
                <a:latin typeface="Bebas Neue" panose="020B0606020202050201" pitchFamily="34" charset="0"/>
              </a:rPr>
              <a:t>住房矛盾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85" name="出自【趣你的PPT】(微信:qunideppt)：最优质的PPT资源库"/>
          <p:cNvSpPr/>
          <p:nvPr/>
        </p:nvSpPr>
        <p:spPr>
          <a:xfrm>
            <a:off x="3180476" y="3762721"/>
            <a:ext cx="1580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十九大明确指出未来大力发展租凭产业，多渠道供应，为长效机制注入活力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6" name="出自【趣你的PPT】(微信:qunideppt)：最优质的PPT资源库"/>
          <p:cNvSpPr txBox="1"/>
          <p:nvPr/>
        </p:nvSpPr>
        <p:spPr>
          <a:xfrm>
            <a:off x="5322610" y="321620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 smtClean="0">
                <a:solidFill>
                  <a:srgbClr val="262626"/>
                </a:solidFill>
                <a:latin typeface="Bebas Neue" panose="020B0606020202050201" pitchFamily="34" charset="0"/>
              </a:rPr>
              <a:t>资源平衡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87" name="出自【趣你的PPT】(微信:qunideppt)：最优质的PPT资源库"/>
          <p:cNvSpPr/>
          <p:nvPr/>
        </p:nvSpPr>
        <p:spPr>
          <a:xfrm>
            <a:off x="5305772" y="3762721"/>
            <a:ext cx="1580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资源部平衡会随着中国目前城市群的规划逐渐改变，未来</a:t>
            </a:r>
            <a:r>
              <a:rPr lang="en-US" altLang="zh-CN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10</a:t>
            </a: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个以上京沪城市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8" name="出自【趣你的PPT】(微信:qunideppt)：最优质的PPT资源库"/>
          <p:cNvSpPr txBox="1"/>
          <p:nvPr/>
        </p:nvSpPr>
        <p:spPr>
          <a:xfrm>
            <a:off x="7464744" y="321620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 smtClean="0">
                <a:solidFill>
                  <a:srgbClr val="262626"/>
                </a:solidFill>
                <a:latin typeface="Bebas Neue" panose="020B0606020202050201" pitchFamily="34" charset="0"/>
              </a:rPr>
              <a:t>人口红利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</a:endParaRPr>
          </a:p>
        </p:txBody>
      </p:sp>
      <p:sp>
        <p:nvSpPr>
          <p:cNvPr id="89" name="出自【趣你的PPT】(微信:qunideppt)：最优质的PPT资源库"/>
          <p:cNvSpPr/>
          <p:nvPr/>
        </p:nvSpPr>
        <p:spPr>
          <a:xfrm>
            <a:off x="7447906" y="3762721"/>
            <a:ext cx="158045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随着老龄化的加剧，中国的人工红利逐渐消失，随着二胎和城市化水平的发展进一步中和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92" name="出自【趣你的PPT】(微信:qunideppt)：最优质的PPT资源库"/>
          <p:cNvSpPr/>
          <p:nvPr/>
        </p:nvSpPr>
        <p:spPr>
          <a:xfrm>
            <a:off x="3488637" y="5456077"/>
            <a:ext cx="63326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无论世界的评论如何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，我们不是世界上最聪明的民族，但绝对是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世界上最勤劳的民族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是最怕落后挨打的民族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世界第一经济体未来必然是中国。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93" name="出自【趣你的PPT】(微信:qunideppt)：最优质的PPT资源库"/>
          <p:cNvSpPr txBox="1"/>
          <p:nvPr/>
        </p:nvSpPr>
        <p:spPr>
          <a:xfrm>
            <a:off x="3488637" y="512218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前沿性</a:t>
            </a:r>
            <a:endParaRPr lang="en-US" altLang="zh-CN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55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745901" y="2034523"/>
            <a:ext cx="3358372" cy="3358372"/>
          </a:xfrm>
          <a:custGeom>
            <a:avLst/>
            <a:gdLst>
              <a:gd name="connsiteX0" fmla="*/ 1679186 w 3358372"/>
              <a:gd name="connsiteY0" fmla="*/ 0 h 3358372"/>
              <a:gd name="connsiteX1" fmla="*/ 3358372 w 3358372"/>
              <a:gd name="connsiteY1" fmla="*/ 1679186 h 3358372"/>
              <a:gd name="connsiteX2" fmla="*/ 1679186 w 3358372"/>
              <a:gd name="connsiteY2" fmla="*/ 3358372 h 3358372"/>
              <a:gd name="connsiteX3" fmla="*/ 0 w 3358372"/>
              <a:gd name="connsiteY3" fmla="*/ 1679186 h 3358372"/>
              <a:gd name="connsiteX4" fmla="*/ 1679186 w 3358372"/>
              <a:gd name="connsiteY4" fmla="*/ 0 h 335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8372" h="3358372">
                <a:moveTo>
                  <a:pt x="1679186" y="0"/>
                </a:moveTo>
                <a:cubicBezTo>
                  <a:pt x="2606575" y="0"/>
                  <a:pt x="3358372" y="751797"/>
                  <a:pt x="3358372" y="1679186"/>
                </a:cubicBezTo>
                <a:cubicBezTo>
                  <a:pt x="3358372" y="2606575"/>
                  <a:pt x="2606575" y="3358372"/>
                  <a:pt x="1679186" y="3358372"/>
                </a:cubicBezTo>
                <a:cubicBezTo>
                  <a:pt x="751797" y="3358372"/>
                  <a:pt x="0" y="2606575"/>
                  <a:pt x="0" y="1679186"/>
                </a:cubicBezTo>
                <a:cubicBezTo>
                  <a:pt x="0" y="751797"/>
                  <a:pt x="751797" y="0"/>
                  <a:pt x="1679186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621030" y="862648"/>
            <a:ext cx="1571035" cy="1571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3817095" y="583422"/>
            <a:ext cx="1571035" cy="157103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>
            <a:off x="7741746" y="4835908"/>
            <a:ext cx="2014784" cy="20147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 rot="4957152" flipH="1">
            <a:off x="4148177" y="1436799"/>
            <a:ext cx="4553821" cy="4553821"/>
          </a:xfrm>
          <a:prstGeom prst="blockArc">
            <a:avLst>
              <a:gd name="adj1" fmla="val 7817114"/>
              <a:gd name="adj2" fmla="val 20965398"/>
              <a:gd name="adj3" fmla="val 612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4462491" y="1751114"/>
            <a:ext cx="3925192" cy="3925191"/>
          </a:xfrm>
          <a:prstGeom prst="blockArc">
            <a:avLst>
              <a:gd name="adj1" fmla="val 7817114"/>
              <a:gd name="adj2" fmla="val 20624002"/>
              <a:gd name="adj3" fmla="val 665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5980570" flipH="1">
            <a:off x="4854011" y="2142633"/>
            <a:ext cx="3142152" cy="3142153"/>
          </a:xfrm>
          <a:prstGeom prst="blockArc">
            <a:avLst>
              <a:gd name="adj1" fmla="val 13051842"/>
              <a:gd name="adj2" fmla="val 4604112"/>
              <a:gd name="adj3" fmla="val 47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388130" y="3832946"/>
            <a:ext cx="224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设计思路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20322163" flipH="1">
            <a:off x="4148177" y="1436799"/>
            <a:ext cx="4553821" cy="4553821"/>
          </a:xfrm>
          <a:prstGeom prst="blockArc">
            <a:avLst>
              <a:gd name="adj1" fmla="val 17574323"/>
              <a:gd name="adj2" fmla="val 119875"/>
              <a:gd name="adj3" fmla="val 41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flipH="1">
            <a:off x="2424865" y="-11095"/>
            <a:ext cx="2028557" cy="1699108"/>
          </a:xfrm>
          <a:custGeom>
            <a:avLst/>
            <a:gdLst>
              <a:gd name="connsiteX0" fmla="*/ 2028557 w 2028557"/>
              <a:gd name="connsiteY0" fmla="*/ 0 h 1699108"/>
              <a:gd name="connsiteX1" fmla="*/ 1695642 w 2028557"/>
              <a:gd name="connsiteY1" fmla="*/ 0 h 1699108"/>
              <a:gd name="connsiteX2" fmla="*/ 0 w 2028557"/>
              <a:gd name="connsiteY2" fmla="*/ 1699108 h 1699108"/>
              <a:gd name="connsiteX3" fmla="*/ 332915 w 2028557"/>
              <a:gd name="connsiteY3" fmla="*/ 1699108 h 1699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8557" h="1699108">
                <a:moveTo>
                  <a:pt x="2028557" y="0"/>
                </a:moveTo>
                <a:lnTo>
                  <a:pt x="1695642" y="0"/>
                </a:lnTo>
                <a:lnTo>
                  <a:pt x="0" y="1699108"/>
                </a:lnTo>
                <a:lnTo>
                  <a:pt x="332915" y="1699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5086979" y="2444778"/>
            <a:ext cx="2676213" cy="1446550"/>
            <a:chOff x="5311693" y="2454973"/>
            <a:chExt cx="2850028" cy="1446550"/>
          </a:xfrm>
        </p:grpSpPr>
        <p:sp>
          <p:nvSpPr>
            <p:cNvPr id="25" name="出自【趣你的PPT】(微信:qunideppt)：最优质的PPT资源库"/>
            <p:cNvSpPr txBox="1"/>
            <p:nvPr/>
          </p:nvSpPr>
          <p:spPr>
            <a:xfrm flipH="1">
              <a:off x="5311693" y="2454973"/>
              <a:ext cx="28500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</a:t>
              </a:r>
              <a:r>
                <a:rPr lang="en-US" altLang="zh-CN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ART</a:t>
              </a:r>
              <a:endParaRPr lang="zh-CN" altLang="en-US" sz="6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6553469" y="2551046"/>
              <a:ext cx="11337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02</a:t>
              </a:r>
              <a:endPara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300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2" t="2756" r="36708" b="17355"/>
          <a:stretch/>
        </p:blipFill>
        <p:spPr>
          <a:xfrm>
            <a:off x="1761504" y="1516117"/>
            <a:ext cx="2091560" cy="2090710"/>
          </a:xfrm>
          <a:prstGeom prst="rect">
            <a:avLst/>
          </a:prstGeom>
        </p:spPr>
      </p:pic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0" t="55022" r="20932"/>
          <a:stretch/>
        </p:blipFill>
        <p:spPr>
          <a:xfrm>
            <a:off x="3916125" y="1516117"/>
            <a:ext cx="4246180" cy="2090710"/>
          </a:xfrm>
          <a:prstGeom prst="rect">
            <a:avLst/>
          </a:prstGeom>
        </p:spPr>
      </p:pic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1761504" y="1516117"/>
            <a:ext cx="8555422" cy="4229154"/>
            <a:chOff x="2213449" y="1158765"/>
            <a:chExt cx="8555422" cy="4229154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8677312" y="3296360"/>
              <a:ext cx="2091559" cy="209155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>
              <a:off x="6522691" y="3296360"/>
              <a:ext cx="2091559" cy="2091559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4368070" y="3296360"/>
              <a:ext cx="2091559" cy="209155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>
              <a:off x="8677312" y="1158765"/>
              <a:ext cx="2091559" cy="2091559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075"/>
            <a:stretch/>
          </p:blipFill>
          <p:spPr>
            <a:xfrm>
              <a:off x="2213449" y="3296360"/>
              <a:ext cx="2091559" cy="2091559"/>
            </a:xfrm>
            <a:prstGeom prst="rect">
              <a:avLst/>
            </a:prstGeom>
          </p:spPr>
        </p:pic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8524911" y="3048000"/>
            <a:ext cx="14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资产证券化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8524911" y="5139559"/>
            <a:ext cx="14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花旗财富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6370290" y="5139558"/>
            <a:ext cx="14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REITs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4215669" y="5139558"/>
            <a:ext cx="149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租凭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856226" y="3947299"/>
            <a:ext cx="875726" cy="898674"/>
          </a:xfrm>
          <a:custGeom>
            <a:avLst/>
            <a:gdLst>
              <a:gd name="T0" fmla="*/ 89912 w 604"/>
              <a:gd name="T1" fmla="*/ 90389 h 619"/>
              <a:gd name="T2" fmla="*/ 89912 w 604"/>
              <a:gd name="T3" fmla="*/ 90389 h 619"/>
              <a:gd name="T4" fmla="*/ 100342 w 604"/>
              <a:gd name="T5" fmla="*/ 79585 h 619"/>
              <a:gd name="T6" fmla="*/ 89912 w 604"/>
              <a:gd name="T7" fmla="*/ 69142 h 619"/>
              <a:gd name="T8" fmla="*/ 79122 w 604"/>
              <a:gd name="T9" fmla="*/ 79585 h 619"/>
              <a:gd name="T10" fmla="*/ 89912 w 604"/>
              <a:gd name="T11" fmla="*/ 90389 h 619"/>
              <a:gd name="T12" fmla="*/ 47473 w 604"/>
              <a:gd name="T13" fmla="*/ 90389 h 619"/>
              <a:gd name="T14" fmla="*/ 47473 w 604"/>
              <a:gd name="T15" fmla="*/ 90389 h 619"/>
              <a:gd name="T16" fmla="*/ 58263 w 604"/>
              <a:gd name="T17" fmla="*/ 79585 h 619"/>
              <a:gd name="T18" fmla="*/ 47473 w 604"/>
              <a:gd name="T19" fmla="*/ 69142 h 619"/>
              <a:gd name="T20" fmla="*/ 37044 w 604"/>
              <a:gd name="T21" fmla="*/ 79585 h 619"/>
              <a:gd name="T22" fmla="*/ 47473 w 604"/>
              <a:gd name="T23" fmla="*/ 90389 h 619"/>
              <a:gd name="T24" fmla="*/ 131991 w 604"/>
              <a:gd name="T25" fmla="*/ 90389 h 619"/>
              <a:gd name="T26" fmla="*/ 131991 w 604"/>
              <a:gd name="T27" fmla="*/ 90389 h 619"/>
              <a:gd name="T28" fmla="*/ 142780 w 604"/>
              <a:gd name="T29" fmla="*/ 79585 h 619"/>
              <a:gd name="T30" fmla="*/ 131991 w 604"/>
              <a:gd name="T31" fmla="*/ 69142 h 619"/>
              <a:gd name="T32" fmla="*/ 121561 w 604"/>
              <a:gd name="T33" fmla="*/ 79585 h 619"/>
              <a:gd name="T34" fmla="*/ 131991 w 604"/>
              <a:gd name="T35" fmla="*/ 90389 h 619"/>
              <a:gd name="T36" fmla="*/ 190613 w 604"/>
              <a:gd name="T37" fmla="*/ 63740 h 619"/>
              <a:gd name="T38" fmla="*/ 190613 w 604"/>
              <a:gd name="T39" fmla="*/ 63740 h 619"/>
              <a:gd name="T40" fmla="*/ 190613 w 604"/>
              <a:gd name="T41" fmla="*/ 69142 h 619"/>
              <a:gd name="T42" fmla="*/ 190613 w 604"/>
              <a:gd name="T43" fmla="*/ 79585 h 619"/>
              <a:gd name="T44" fmla="*/ 206438 w 604"/>
              <a:gd name="T45" fmla="*/ 122079 h 619"/>
              <a:gd name="T46" fmla="*/ 169394 w 604"/>
              <a:gd name="T47" fmla="*/ 180417 h 619"/>
              <a:gd name="T48" fmla="*/ 169394 w 604"/>
              <a:gd name="T49" fmla="*/ 201664 h 619"/>
              <a:gd name="T50" fmla="*/ 142780 w 604"/>
              <a:gd name="T51" fmla="*/ 185819 h 619"/>
              <a:gd name="T52" fmla="*/ 126956 w 604"/>
              <a:gd name="T53" fmla="*/ 190861 h 619"/>
              <a:gd name="T54" fmla="*/ 84517 w 604"/>
              <a:gd name="T55" fmla="*/ 175016 h 619"/>
              <a:gd name="T56" fmla="*/ 74087 w 604"/>
              <a:gd name="T57" fmla="*/ 175016 h 619"/>
              <a:gd name="T58" fmla="*/ 63298 w 604"/>
              <a:gd name="T59" fmla="*/ 175016 h 619"/>
              <a:gd name="T60" fmla="*/ 126956 w 604"/>
              <a:gd name="T61" fmla="*/ 201664 h 619"/>
              <a:gd name="T62" fmla="*/ 142780 w 604"/>
              <a:gd name="T63" fmla="*/ 201664 h 619"/>
              <a:gd name="T64" fmla="*/ 185218 w 604"/>
              <a:gd name="T65" fmla="*/ 222551 h 619"/>
              <a:gd name="T66" fmla="*/ 185218 w 604"/>
              <a:gd name="T67" fmla="*/ 185819 h 619"/>
              <a:gd name="T68" fmla="*/ 216867 w 604"/>
              <a:gd name="T69" fmla="*/ 122079 h 619"/>
              <a:gd name="T70" fmla="*/ 190613 w 604"/>
              <a:gd name="T71" fmla="*/ 63740 h 619"/>
              <a:gd name="T72" fmla="*/ 68693 w 604"/>
              <a:gd name="T73" fmla="*/ 159171 h 619"/>
              <a:gd name="T74" fmla="*/ 68693 w 604"/>
              <a:gd name="T75" fmla="*/ 159171 h 619"/>
              <a:gd name="T76" fmla="*/ 89912 w 604"/>
              <a:gd name="T77" fmla="*/ 159171 h 619"/>
              <a:gd name="T78" fmla="*/ 174429 w 604"/>
              <a:gd name="T79" fmla="*/ 79585 h 619"/>
              <a:gd name="T80" fmla="*/ 89912 w 604"/>
              <a:gd name="T81" fmla="*/ 0 h 619"/>
              <a:gd name="T82" fmla="*/ 0 w 604"/>
              <a:gd name="T83" fmla="*/ 79585 h 619"/>
              <a:gd name="T84" fmla="*/ 26254 w 604"/>
              <a:gd name="T85" fmla="*/ 143326 h 619"/>
              <a:gd name="T86" fmla="*/ 26254 w 604"/>
              <a:gd name="T87" fmla="*/ 180417 h 619"/>
              <a:gd name="T88" fmla="*/ 68693 w 604"/>
              <a:gd name="T89" fmla="*/ 159171 h 619"/>
              <a:gd name="T90" fmla="*/ 15824 w 604"/>
              <a:gd name="T91" fmla="*/ 79585 h 619"/>
              <a:gd name="T92" fmla="*/ 15824 w 604"/>
              <a:gd name="T93" fmla="*/ 79585 h 619"/>
              <a:gd name="T94" fmla="*/ 89912 w 604"/>
              <a:gd name="T95" fmla="*/ 10803 h 619"/>
              <a:gd name="T96" fmla="*/ 163999 w 604"/>
              <a:gd name="T97" fmla="*/ 79585 h 619"/>
              <a:gd name="T98" fmla="*/ 89912 w 604"/>
              <a:gd name="T99" fmla="*/ 148727 h 619"/>
              <a:gd name="T100" fmla="*/ 68693 w 604"/>
              <a:gd name="T101" fmla="*/ 143326 h 619"/>
              <a:gd name="T102" fmla="*/ 42079 w 604"/>
              <a:gd name="T103" fmla="*/ 159171 h 619"/>
              <a:gd name="T104" fmla="*/ 42079 w 604"/>
              <a:gd name="T105" fmla="*/ 137924 h 619"/>
              <a:gd name="T106" fmla="*/ 15824 w 604"/>
              <a:gd name="T107" fmla="*/ 79585 h 61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604" h="619">
                <a:moveTo>
                  <a:pt x="250" y="251"/>
                </a:moveTo>
                <a:lnTo>
                  <a:pt x="250" y="251"/>
                </a:lnTo>
                <a:cubicBezTo>
                  <a:pt x="265" y="251"/>
                  <a:pt x="279" y="236"/>
                  <a:pt x="279" y="221"/>
                </a:cubicBezTo>
                <a:cubicBezTo>
                  <a:pt x="279" y="206"/>
                  <a:pt x="265" y="192"/>
                  <a:pt x="250" y="192"/>
                </a:cubicBezTo>
                <a:cubicBezTo>
                  <a:pt x="235" y="192"/>
                  <a:pt x="220" y="206"/>
                  <a:pt x="220" y="221"/>
                </a:cubicBezTo>
                <a:cubicBezTo>
                  <a:pt x="220" y="236"/>
                  <a:pt x="235" y="251"/>
                  <a:pt x="250" y="251"/>
                </a:cubicBezTo>
                <a:close/>
                <a:moveTo>
                  <a:pt x="132" y="251"/>
                </a:moveTo>
                <a:lnTo>
                  <a:pt x="132" y="251"/>
                </a:lnTo>
                <a:cubicBezTo>
                  <a:pt x="147" y="251"/>
                  <a:pt x="162" y="236"/>
                  <a:pt x="162" y="221"/>
                </a:cubicBezTo>
                <a:cubicBezTo>
                  <a:pt x="162" y="206"/>
                  <a:pt x="147" y="192"/>
                  <a:pt x="132" y="192"/>
                </a:cubicBezTo>
                <a:cubicBezTo>
                  <a:pt x="117" y="192"/>
                  <a:pt x="103" y="206"/>
                  <a:pt x="103" y="221"/>
                </a:cubicBezTo>
                <a:cubicBezTo>
                  <a:pt x="103" y="236"/>
                  <a:pt x="117" y="251"/>
                  <a:pt x="132" y="251"/>
                </a:cubicBezTo>
                <a:close/>
                <a:moveTo>
                  <a:pt x="367" y="251"/>
                </a:moveTo>
                <a:lnTo>
                  <a:pt x="367" y="251"/>
                </a:lnTo>
                <a:cubicBezTo>
                  <a:pt x="383" y="251"/>
                  <a:pt x="397" y="236"/>
                  <a:pt x="397" y="221"/>
                </a:cubicBezTo>
                <a:cubicBezTo>
                  <a:pt x="397" y="206"/>
                  <a:pt x="383" y="192"/>
                  <a:pt x="367" y="192"/>
                </a:cubicBezTo>
                <a:cubicBezTo>
                  <a:pt x="353" y="192"/>
                  <a:pt x="338" y="206"/>
                  <a:pt x="338" y="221"/>
                </a:cubicBezTo>
                <a:cubicBezTo>
                  <a:pt x="338" y="236"/>
                  <a:pt x="353" y="251"/>
                  <a:pt x="367" y="251"/>
                </a:cubicBezTo>
                <a:close/>
                <a:moveTo>
                  <a:pt x="530" y="177"/>
                </a:moveTo>
                <a:lnTo>
                  <a:pt x="530" y="177"/>
                </a:lnTo>
                <a:lnTo>
                  <a:pt x="530" y="192"/>
                </a:lnTo>
                <a:cubicBezTo>
                  <a:pt x="530" y="206"/>
                  <a:pt x="530" y="221"/>
                  <a:pt x="530" y="221"/>
                </a:cubicBezTo>
                <a:cubicBezTo>
                  <a:pt x="559" y="265"/>
                  <a:pt x="574" y="295"/>
                  <a:pt x="574" y="339"/>
                </a:cubicBezTo>
                <a:cubicBezTo>
                  <a:pt x="574" y="398"/>
                  <a:pt x="530" y="457"/>
                  <a:pt x="471" y="501"/>
                </a:cubicBezTo>
                <a:cubicBezTo>
                  <a:pt x="471" y="560"/>
                  <a:pt x="471" y="560"/>
                  <a:pt x="471" y="560"/>
                </a:cubicBezTo>
                <a:cubicBezTo>
                  <a:pt x="397" y="516"/>
                  <a:pt x="397" y="516"/>
                  <a:pt x="397" y="516"/>
                </a:cubicBezTo>
                <a:cubicBezTo>
                  <a:pt x="383" y="530"/>
                  <a:pt x="367" y="530"/>
                  <a:pt x="353" y="530"/>
                </a:cubicBezTo>
                <a:cubicBezTo>
                  <a:pt x="309" y="530"/>
                  <a:pt x="279" y="516"/>
                  <a:pt x="235" y="486"/>
                </a:cubicBezTo>
                <a:cubicBezTo>
                  <a:pt x="220" y="486"/>
                  <a:pt x="220" y="486"/>
                  <a:pt x="206" y="486"/>
                </a:cubicBezTo>
                <a:cubicBezTo>
                  <a:pt x="191" y="486"/>
                  <a:pt x="191" y="486"/>
                  <a:pt x="176" y="486"/>
                </a:cubicBezTo>
                <a:cubicBezTo>
                  <a:pt x="235" y="530"/>
                  <a:pt x="279" y="560"/>
                  <a:pt x="353" y="560"/>
                </a:cubicBezTo>
                <a:cubicBezTo>
                  <a:pt x="367" y="560"/>
                  <a:pt x="383" y="560"/>
                  <a:pt x="397" y="560"/>
                </a:cubicBezTo>
                <a:cubicBezTo>
                  <a:pt x="515" y="618"/>
                  <a:pt x="515" y="618"/>
                  <a:pt x="515" y="618"/>
                </a:cubicBezTo>
                <a:cubicBezTo>
                  <a:pt x="515" y="516"/>
                  <a:pt x="515" y="516"/>
                  <a:pt x="515" y="516"/>
                </a:cubicBezTo>
                <a:cubicBezTo>
                  <a:pt x="574" y="471"/>
                  <a:pt x="603" y="413"/>
                  <a:pt x="603" y="339"/>
                </a:cubicBezTo>
                <a:cubicBezTo>
                  <a:pt x="603" y="280"/>
                  <a:pt x="574" y="221"/>
                  <a:pt x="530" y="177"/>
                </a:cubicBezTo>
                <a:close/>
                <a:moveTo>
                  <a:pt x="191" y="442"/>
                </a:moveTo>
                <a:lnTo>
                  <a:pt x="191" y="442"/>
                </a:lnTo>
                <a:cubicBezTo>
                  <a:pt x="206" y="442"/>
                  <a:pt x="235" y="442"/>
                  <a:pt x="250" y="442"/>
                </a:cubicBezTo>
                <a:cubicBezTo>
                  <a:pt x="397" y="442"/>
                  <a:pt x="485" y="339"/>
                  <a:pt x="485" y="221"/>
                </a:cubicBezTo>
                <a:cubicBezTo>
                  <a:pt x="485" y="88"/>
                  <a:pt x="367" y="0"/>
                  <a:pt x="250" y="0"/>
                </a:cubicBezTo>
                <a:cubicBezTo>
                  <a:pt x="117" y="0"/>
                  <a:pt x="0" y="88"/>
                  <a:pt x="0" y="221"/>
                </a:cubicBezTo>
                <a:cubicBezTo>
                  <a:pt x="0" y="295"/>
                  <a:pt x="29" y="354"/>
                  <a:pt x="73" y="398"/>
                </a:cubicBezTo>
                <a:cubicBezTo>
                  <a:pt x="73" y="501"/>
                  <a:pt x="73" y="501"/>
                  <a:pt x="73" y="501"/>
                </a:cubicBezTo>
                <a:lnTo>
                  <a:pt x="191" y="442"/>
                </a:lnTo>
                <a:close/>
                <a:moveTo>
                  <a:pt x="44" y="221"/>
                </a:moveTo>
                <a:lnTo>
                  <a:pt x="44" y="221"/>
                </a:lnTo>
                <a:cubicBezTo>
                  <a:pt x="44" y="118"/>
                  <a:pt x="132" y="30"/>
                  <a:pt x="250" y="30"/>
                </a:cubicBezTo>
                <a:cubicBezTo>
                  <a:pt x="353" y="30"/>
                  <a:pt x="456" y="118"/>
                  <a:pt x="456" y="221"/>
                </a:cubicBezTo>
                <a:cubicBezTo>
                  <a:pt x="456" y="324"/>
                  <a:pt x="367" y="413"/>
                  <a:pt x="250" y="413"/>
                </a:cubicBezTo>
                <a:cubicBezTo>
                  <a:pt x="235" y="413"/>
                  <a:pt x="206" y="413"/>
                  <a:pt x="191" y="398"/>
                </a:cubicBezTo>
                <a:cubicBezTo>
                  <a:pt x="117" y="442"/>
                  <a:pt x="117" y="442"/>
                  <a:pt x="117" y="442"/>
                </a:cubicBezTo>
                <a:cubicBezTo>
                  <a:pt x="117" y="383"/>
                  <a:pt x="117" y="383"/>
                  <a:pt x="117" y="383"/>
                </a:cubicBezTo>
                <a:cubicBezTo>
                  <a:pt x="73" y="339"/>
                  <a:pt x="44" y="280"/>
                  <a:pt x="44" y="2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18774" y="3970242"/>
            <a:ext cx="921619" cy="875731"/>
          </a:xfrm>
          <a:custGeom>
            <a:avLst/>
            <a:gdLst>
              <a:gd name="T0" fmla="*/ 111421 w 634"/>
              <a:gd name="T1" fmla="*/ 15824 h 604"/>
              <a:gd name="T2" fmla="*/ 111421 w 634"/>
              <a:gd name="T3" fmla="*/ 15824 h 604"/>
              <a:gd name="T4" fmla="*/ 5048 w 634"/>
              <a:gd name="T5" fmla="*/ 79120 h 604"/>
              <a:gd name="T6" fmla="*/ 5048 w 634"/>
              <a:gd name="T7" fmla="*/ 79120 h 604"/>
              <a:gd name="T8" fmla="*/ 100603 w 634"/>
              <a:gd name="T9" fmla="*/ 121557 h 604"/>
              <a:gd name="T10" fmla="*/ 121878 w 634"/>
              <a:gd name="T11" fmla="*/ 121557 h 604"/>
              <a:gd name="T12" fmla="*/ 217433 w 634"/>
              <a:gd name="T13" fmla="*/ 79120 h 604"/>
              <a:gd name="T14" fmla="*/ 217433 w 634"/>
              <a:gd name="T15" fmla="*/ 57901 h 604"/>
              <a:gd name="T16" fmla="*/ 121878 w 634"/>
              <a:gd name="T17" fmla="*/ 5035 h 604"/>
              <a:gd name="T18" fmla="*/ 100603 w 634"/>
              <a:gd name="T19" fmla="*/ 5035 h 604"/>
              <a:gd name="T20" fmla="*/ 5048 w 634"/>
              <a:gd name="T21" fmla="*/ 57901 h 604"/>
              <a:gd name="T22" fmla="*/ 5048 w 634"/>
              <a:gd name="T23" fmla="*/ 79120 h 604"/>
              <a:gd name="T24" fmla="*/ 111421 w 634"/>
              <a:gd name="T25" fmla="*/ 15824 h 604"/>
              <a:gd name="T26" fmla="*/ 111421 w 634"/>
              <a:gd name="T27" fmla="*/ 15824 h 604"/>
              <a:gd name="T28" fmla="*/ 212024 w 634"/>
              <a:gd name="T29" fmla="*/ 68690 h 604"/>
              <a:gd name="T30" fmla="*/ 111421 w 634"/>
              <a:gd name="T31" fmla="*/ 111127 h 604"/>
              <a:gd name="T32" fmla="*/ 15866 w 634"/>
              <a:gd name="T33" fmla="*/ 68690 h 604"/>
              <a:gd name="T34" fmla="*/ 111421 w 634"/>
              <a:gd name="T35" fmla="*/ 15824 h 604"/>
              <a:gd name="T36" fmla="*/ 111421 w 634"/>
              <a:gd name="T37" fmla="*/ 201036 h 604"/>
              <a:gd name="T38" fmla="*/ 111421 w 634"/>
              <a:gd name="T39" fmla="*/ 201036 h 604"/>
              <a:gd name="T40" fmla="*/ 15866 w 634"/>
              <a:gd name="T41" fmla="*/ 158599 h 604"/>
              <a:gd name="T42" fmla="*/ 0 w 634"/>
              <a:gd name="T43" fmla="*/ 153564 h 604"/>
              <a:gd name="T44" fmla="*/ 5048 w 634"/>
              <a:gd name="T45" fmla="*/ 169388 h 604"/>
              <a:gd name="T46" fmla="*/ 100603 w 634"/>
              <a:gd name="T47" fmla="*/ 211825 h 604"/>
              <a:gd name="T48" fmla="*/ 121878 w 634"/>
              <a:gd name="T49" fmla="*/ 211825 h 604"/>
              <a:gd name="T50" fmla="*/ 217433 w 634"/>
              <a:gd name="T51" fmla="*/ 169388 h 604"/>
              <a:gd name="T52" fmla="*/ 228250 w 634"/>
              <a:gd name="T53" fmla="*/ 153564 h 604"/>
              <a:gd name="T54" fmla="*/ 212024 w 634"/>
              <a:gd name="T55" fmla="*/ 158599 h 604"/>
              <a:gd name="T56" fmla="*/ 111421 w 634"/>
              <a:gd name="T57" fmla="*/ 201036 h 604"/>
              <a:gd name="T58" fmla="*/ 5048 w 634"/>
              <a:gd name="T59" fmla="*/ 121557 h 604"/>
              <a:gd name="T60" fmla="*/ 5048 w 634"/>
              <a:gd name="T61" fmla="*/ 121557 h 604"/>
              <a:gd name="T62" fmla="*/ 100603 w 634"/>
              <a:gd name="T63" fmla="*/ 169388 h 604"/>
              <a:gd name="T64" fmla="*/ 121878 w 634"/>
              <a:gd name="T65" fmla="*/ 169388 h 604"/>
              <a:gd name="T66" fmla="*/ 217433 w 634"/>
              <a:gd name="T67" fmla="*/ 121557 h 604"/>
              <a:gd name="T68" fmla="*/ 228250 w 634"/>
              <a:gd name="T69" fmla="*/ 105733 h 604"/>
              <a:gd name="T70" fmla="*/ 212024 w 634"/>
              <a:gd name="T71" fmla="*/ 111127 h 604"/>
              <a:gd name="T72" fmla="*/ 111421 w 634"/>
              <a:gd name="T73" fmla="*/ 158599 h 604"/>
              <a:gd name="T74" fmla="*/ 15866 w 634"/>
              <a:gd name="T75" fmla="*/ 111127 h 604"/>
              <a:gd name="T76" fmla="*/ 0 w 634"/>
              <a:gd name="T77" fmla="*/ 105733 h 604"/>
              <a:gd name="T78" fmla="*/ 5048 w 634"/>
              <a:gd name="T79" fmla="*/ 121557 h 60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34" h="604">
                <a:moveTo>
                  <a:pt x="309" y="44"/>
                </a:moveTo>
                <a:lnTo>
                  <a:pt x="309" y="44"/>
                </a:lnTo>
                <a:close/>
                <a:moveTo>
                  <a:pt x="14" y="220"/>
                </a:moveTo>
                <a:lnTo>
                  <a:pt x="14" y="220"/>
                </a:lnTo>
                <a:cubicBezTo>
                  <a:pt x="279" y="338"/>
                  <a:pt x="279" y="338"/>
                  <a:pt x="279" y="338"/>
                </a:cubicBezTo>
                <a:cubicBezTo>
                  <a:pt x="309" y="353"/>
                  <a:pt x="324" y="353"/>
                  <a:pt x="338" y="338"/>
                </a:cubicBezTo>
                <a:cubicBezTo>
                  <a:pt x="603" y="220"/>
                  <a:pt x="603" y="220"/>
                  <a:pt x="603" y="220"/>
                </a:cubicBezTo>
                <a:cubicBezTo>
                  <a:pt x="633" y="206"/>
                  <a:pt x="633" y="176"/>
                  <a:pt x="603" y="161"/>
                </a:cubicBezTo>
                <a:cubicBezTo>
                  <a:pt x="338" y="14"/>
                  <a:pt x="338" y="14"/>
                  <a:pt x="338" y="14"/>
                </a:cubicBezTo>
                <a:cubicBezTo>
                  <a:pt x="324" y="0"/>
                  <a:pt x="309" y="14"/>
                  <a:pt x="279" y="14"/>
                </a:cubicBezTo>
                <a:cubicBezTo>
                  <a:pt x="14" y="161"/>
                  <a:pt x="14" y="161"/>
                  <a:pt x="14" y="161"/>
                </a:cubicBezTo>
                <a:cubicBezTo>
                  <a:pt x="0" y="176"/>
                  <a:pt x="0" y="206"/>
                  <a:pt x="14" y="220"/>
                </a:cubicBezTo>
                <a:close/>
                <a:moveTo>
                  <a:pt x="309" y="44"/>
                </a:moveTo>
                <a:lnTo>
                  <a:pt x="309" y="44"/>
                </a:lnTo>
                <a:cubicBezTo>
                  <a:pt x="588" y="191"/>
                  <a:pt x="588" y="191"/>
                  <a:pt x="588" y="191"/>
                </a:cubicBezTo>
                <a:cubicBezTo>
                  <a:pt x="309" y="309"/>
                  <a:pt x="309" y="309"/>
                  <a:pt x="309" y="309"/>
                </a:cubicBezTo>
                <a:cubicBezTo>
                  <a:pt x="44" y="191"/>
                  <a:pt x="44" y="191"/>
                  <a:pt x="44" y="191"/>
                </a:cubicBezTo>
                <a:lnTo>
                  <a:pt x="309" y="44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44" y="441"/>
                  <a:pt x="44" y="441"/>
                  <a:pt x="44" y="441"/>
                </a:cubicBezTo>
                <a:cubicBezTo>
                  <a:pt x="44" y="441"/>
                  <a:pt x="14" y="427"/>
                  <a:pt x="0" y="427"/>
                </a:cubicBezTo>
                <a:cubicBezTo>
                  <a:pt x="0" y="441"/>
                  <a:pt x="0" y="456"/>
                  <a:pt x="14" y="471"/>
                </a:cubicBezTo>
                <a:cubicBezTo>
                  <a:pt x="279" y="589"/>
                  <a:pt x="279" y="589"/>
                  <a:pt x="279" y="589"/>
                </a:cubicBezTo>
                <a:cubicBezTo>
                  <a:pt x="309" y="603"/>
                  <a:pt x="324" y="603"/>
                  <a:pt x="338" y="589"/>
                </a:cubicBezTo>
                <a:cubicBezTo>
                  <a:pt x="603" y="471"/>
                  <a:pt x="603" y="471"/>
                  <a:pt x="603" y="471"/>
                </a:cubicBezTo>
                <a:cubicBezTo>
                  <a:pt x="618" y="471"/>
                  <a:pt x="633" y="441"/>
                  <a:pt x="633" y="427"/>
                </a:cubicBezTo>
                <a:cubicBezTo>
                  <a:pt x="618" y="427"/>
                  <a:pt x="588" y="441"/>
                  <a:pt x="588" y="441"/>
                </a:cubicBezTo>
                <a:lnTo>
                  <a:pt x="309" y="559"/>
                </a:lnTo>
                <a:close/>
                <a:moveTo>
                  <a:pt x="14" y="338"/>
                </a:moveTo>
                <a:lnTo>
                  <a:pt x="14" y="338"/>
                </a:lnTo>
                <a:cubicBezTo>
                  <a:pt x="279" y="471"/>
                  <a:pt x="279" y="471"/>
                  <a:pt x="279" y="471"/>
                </a:cubicBezTo>
                <a:cubicBezTo>
                  <a:pt x="309" y="471"/>
                  <a:pt x="324" y="471"/>
                  <a:pt x="338" y="471"/>
                </a:cubicBezTo>
                <a:cubicBezTo>
                  <a:pt x="603" y="338"/>
                  <a:pt x="603" y="338"/>
                  <a:pt x="603" y="338"/>
                </a:cubicBezTo>
                <a:cubicBezTo>
                  <a:pt x="618" y="338"/>
                  <a:pt x="633" y="309"/>
                  <a:pt x="633" y="294"/>
                </a:cubicBezTo>
                <a:cubicBezTo>
                  <a:pt x="618" y="309"/>
                  <a:pt x="588" y="309"/>
                  <a:pt x="588" y="309"/>
                </a:cubicBezTo>
                <a:cubicBezTo>
                  <a:pt x="309" y="441"/>
                  <a:pt x="309" y="441"/>
                  <a:pt x="309" y="441"/>
                </a:cubicBezTo>
                <a:cubicBezTo>
                  <a:pt x="44" y="309"/>
                  <a:pt x="44" y="309"/>
                  <a:pt x="44" y="309"/>
                </a:cubicBezTo>
                <a:cubicBezTo>
                  <a:pt x="44" y="309"/>
                  <a:pt x="14" y="309"/>
                  <a:pt x="0" y="294"/>
                </a:cubicBezTo>
                <a:cubicBezTo>
                  <a:pt x="0" y="309"/>
                  <a:pt x="0" y="338"/>
                  <a:pt x="14" y="3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810338" y="1857654"/>
            <a:ext cx="921614" cy="894846"/>
          </a:xfrm>
          <a:custGeom>
            <a:avLst/>
            <a:gdLst>
              <a:gd name="T0" fmla="*/ 212384 w 634"/>
              <a:gd name="T1" fmla="*/ 84625 h 619"/>
              <a:gd name="T2" fmla="*/ 212384 w 634"/>
              <a:gd name="T3" fmla="*/ 84625 h 619"/>
              <a:gd name="T4" fmla="*/ 212384 w 634"/>
              <a:gd name="T5" fmla="*/ 195427 h 619"/>
              <a:gd name="T6" fmla="*/ 196518 w 634"/>
              <a:gd name="T7" fmla="*/ 211205 h 619"/>
              <a:gd name="T8" fmla="*/ 32092 w 634"/>
              <a:gd name="T9" fmla="*/ 211205 h 619"/>
              <a:gd name="T10" fmla="*/ 16226 w 634"/>
              <a:gd name="T11" fmla="*/ 195427 h 619"/>
              <a:gd name="T12" fmla="*/ 16226 w 634"/>
              <a:gd name="T13" fmla="*/ 26535 h 619"/>
              <a:gd name="T14" fmla="*/ 32092 w 634"/>
              <a:gd name="T15" fmla="*/ 10399 h 619"/>
              <a:gd name="T16" fmla="*/ 143512 w 634"/>
              <a:gd name="T17" fmla="*/ 10399 h 619"/>
              <a:gd name="T18" fmla="*/ 143512 w 634"/>
              <a:gd name="T19" fmla="*/ 0 h 619"/>
              <a:gd name="T20" fmla="*/ 32092 w 634"/>
              <a:gd name="T21" fmla="*/ 0 h 619"/>
              <a:gd name="T22" fmla="*/ 0 w 634"/>
              <a:gd name="T23" fmla="*/ 26535 h 619"/>
              <a:gd name="T24" fmla="*/ 0 w 634"/>
              <a:gd name="T25" fmla="*/ 195427 h 619"/>
              <a:gd name="T26" fmla="*/ 32092 w 634"/>
              <a:gd name="T27" fmla="*/ 221603 h 619"/>
              <a:gd name="T28" fmla="*/ 196518 w 634"/>
              <a:gd name="T29" fmla="*/ 221603 h 619"/>
              <a:gd name="T30" fmla="*/ 228249 w 634"/>
              <a:gd name="T31" fmla="*/ 195427 h 619"/>
              <a:gd name="T32" fmla="*/ 228249 w 634"/>
              <a:gd name="T33" fmla="*/ 84625 h 619"/>
              <a:gd name="T34" fmla="*/ 212384 w 634"/>
              <a:gd name="T35" fmla="*/ 84625 h 619"/>
              <a:gd name="T36" fmla="*/ 58415 w 634"/>
              <a:gd name="T37" fmla="*/ 126938 h 619"/>
              <a:gd name="T38" fmla="*/ 58415 w 634"/>
              <a:gd name="T39" fmla="*/ 126938 h 619"/>
              <a:gd name="T40" fmla="*/ 26683 w 634"/>
              <a:gd name="T41" fmla="*/ 185028 h 619"/>
              <a:gd name="T42" fmla="*/ 37140 w 634"/>
              <a:gd name="T43" fmla="*/ 195427 h 619"/>
              <a:gd name="T44" fmla="*/ 100963 w 634"/>
              <a:gd name="T45" fmla="*/ 163872 h 619"/>
              <a:gd name="T46" fmla="*/ 106372 w 634"/>
              <a:gd name="T47" fmla="*/ 163872 h 619"/>
              <a:gd name="T48" fmla="*/ 217792 w 634"/>
              <a:gd name="T49" fmla="*/ 52711 h 619"/>
              <a:gd name="T50" fmla="*/ 217792 w 634"/>
              <a:gd name="T51" fmla="*/ 31555 h 619"/>
              <a:gd name="T52" fmla="*/ 191109 w 634"/>
              <a:gd name="T53" fmla="*/ 10399 h 619"/>
              <a:gd name="T54" fmla="*/ 169835 w 634"/>
              <a:gd name="T55" fmla="*/ 10399 h 619"/>
              <a:gd name="T56" fmla="*/ 63823 w 634"/>
              <a:gd name="T57" fmla="*/ 116180 h 619"/>
              <a:gd name="T58" fmla="*/ 58415 w 634"/>
              <a:gd name="T59" fmla="*/ 126938 h 619"/>
              <a:gd name="T60" fmla="*/ 175244 w 634"/>
              <a:gd name="T61" fmla="*/ 26535 h 619"/>
              <a:gd name="T62" fmla="*/ 175244 w 634"/>
              <a:gd name="T63" fmla="*/ 26535 h 619"/>
              <a:gd name="T64" fmla="*/ 186061 w 634"/>
              <a:gd name="T65" fmla="*/ 26535 h 619"/>
              <a:gd name="T66" fmla="*/ 201927 w 634"/>
              <a:gd name="T67" fmla="*/ 36934 h 619"/>
              <a:gd name="T68" fmla="*/ 201927 w 634"/>
              <a:gd name="T69" fmla="*/ 47691 h 619"/>
              <a:gd name="T70" fmla="*/ 186061 w 634"/>
              <a:gd name="T71" fmla="*/ 63469 h 619"/>
              <a:gd name="T72" fmla="*/ 164787 w 634"/>
              <a:gd name="T73" fmla="*/ 36934 h 619"/>
              <a:gd name="T74" fmla="*/ 175244 w 634"/>
              <a:gd name="T75" fmla="*/ 26535 h 619"/>
              <a:gd name="T76" fmla="*/ 154330 w 634"/>
              <a:gd name="T77" fmla="*/ 47691 h 619"/>
              <a:gd name="T78" fmla="*/ 154330 w 634"/>
              <a:gd name="T79" fmla="*/ 47691 h 619"/>
              <a:gd name="T80" fmla="*/ 175244 w 634"/>
              <a:gd name="T81" fmla="*/ 73868 h 619"/>
              <a:gd name="T82" fmla="*/ 95915 w 634"/>
              <a:gd name="T83" fmla="*/ 153114 h 619"/>
              <a:gd name="T84" fmla="*/ 74641 w 634"/>
              <a:gd name="T85" fmla="*/ 126938 h 619"/>
              <a:gd name="T86" fmla="*/ 154330 w 634"/>
              <a:gd name="T87" fmla="*/ 47691 h 619"/>
              <a:gd name="T88" fmla="*/ 85098 w 634"/>
              <a:gd name="T89" fmla="*/ 158493 h 619"/>
              <a:gd name="T90" fmla="*/ 85098 w 634"/>
              <a:gd name="T91" fmla="*/ 158493 h 619"/>
              <a:gd name="T92" fmla="*/ 47958 w 634"/>
              <a:gd name="T93" fmla="*/ 185028 h 619"/>
              <a:gd name="T94" fmla="*/ 42549 w 634"/>
              <a:gd name="T95" fmla="*/ 179649 h 619"/>
              <a:gd name="T96" fmla="*/ 63823 w 634"/>
              <a:gd name="T97" fmla="*/ 142715 h 619"/>
              <a:gd name="T98" fmla="*/ 85098 w 634"/>
              <a:gd name="T99" fmla="*/ 158493 h 619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34" h="619">
                <a:moveTo>
                  <a:pt x="589" y="236"/>
                </a:moveTo>
                <a:lnTo>
                  <a:pt x="589" y="236"/>
                </a:lnTo>
                <a:cubicBezTo>
                  <a:pt x="589" y="545"/>
                  <a:pt x="589" y="545"/>
                  <a:pt x="589" y="545"/>
                </a:cubicBezTo>
                <a:cubicBezTo>
                  <a:pt x="589" y="559"/>
                  <a:pt x="575" y="589"/>
                  <a:pt x="545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59"/>
                  <a:pt x="59" y="29"/>
                  <a:pt x="89" y="29"/>
                </a:cubicBezTo>
                <a:cubicBezTo>
                  <a:pt x="398" y="29"/>
                  <a:pt x="398" y="29"/>
                  <a:pt x="398" y="29"/>
                </a:cubicBezTo>
                <a:cubicBezTo>
                  <a:pt x="398" y="0"/>
                  <a:pt x="398" y="0"/>
                  <a:pt x="398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45" y="618"/>
                  <a:pt x="545" y="618"/>
                  <a:pt x="545" y="618"/>
                </a:cubicBezTo>
                <a:cubicBezTo>
                  <a:pt x="589" y="618"/>
                  <a:pt x="633" y="589"/>
                  <a:pt x="633" y="545"/>
                </a:cubicBezTo>
                <a:cubicBezTo>
                  <a:pt x="633" y="236"/>
                  <a:pt x="633" y="236"/>
                  <a:pt x="633" y="236"/>
                </a:cubicBezTo>
                <a:lnTo>
                  <a:pt x="589" y="236"/>
                </a:lnTo>
                <a:close/>
                <a:moveTo>
                  <a:pt x="162" y="354"/>
                </a:moveTo>
                <a:lnTo>
                  <a:pt x="162" y="354"/>
                </a:lnTo>
                <a:cubicBezTo>
                  <a:pt x="74" y="516"/>
                  <a:pt x="74" y="516"/>
                  <a:pt x="74" y="516"/>
                </a:cubicBezTo>
                <a:cubicBezTo>
                  <a:pt x="74" y="545"/>
                  <a:pt x="89" y="559"/>
                  <a:pt x="103" y="545"/>
                </a:cubicBezTo>
                <a:cubicBezTo>
                  <a:pt x="280" y="457"/>
                  <a:pt x="280" y="457"/>
                  <a:pt x="280" y="457"/>
                </a:cubicBezTo>
                <a:lnTo>
                  <a:pt x="295" y="457"/>
                </a:lnTo>
                <a:cubicBezTo>
                  <a:pt x="604" y="147"/>
                  <a:pt x="604" y="147"/>
                  <a:pt x="604" y="147"/>
                </a:cubicBezTo>
                <a:cubicBezTo>
                  <a:pt x="619" y="133"/>
                  <a:pt x="619" y="103"/>
                  <a:pt x="604" y="88"/>
                </a:cubicBezTo>
                <a:cubicBezTo>
                  <a:pt x="530" y="29"/>
                  <a:pt x="530" y="29"/>
                  <a:pt x="530" y="29"/>
                </a:cubicBezTo>
                <a:cubicBezTo>
                  <a:pt x="516" y="15"/>
                  <a:pt x="486" y="15"/>
                  <a:pt x="471" y="29"/>
                </a:cubicBezTo>
                <a:cubicBezTo>
                  <a:pt x="177" y="324"/>
                  <a:pt x="177" y="324"/>
                  <a:pt x="177" y="324"/>
                </a:cubicBezTo>
                <a:cubicBezTo>
                  <a:pt x="162" y="339"/>
                  <a:pt x="162" y="339"/>
                  <a:pt x="162" y="354"/>
                </a:cubicBezTo>
                <a:close/>
                <a:moveTo>
                  <a:pt x="486" y="74"/>
                </a:moveTo>
                <a:lnTo>
                  <a:pt x="486" y="74"/>
                </a:lnTo>
                <a:cubicBezTo>
                  <a:pt x="501" y="59"/>
                  <a:pt x="516" y="59"/>
                  <a:pt x="516" y="74"/>
                </a:cubicBezTo>
                <a:cubicBezTo>
                  <a:pt x="560" y="103"/>
                  <a:pt x="560" y="103"/>
                  <a:pt x="560" y="103"/>
                </a:cubicBezTo>
                <a:cubicBezTo>
                  <a:pt x="575" y="118"/>
                  <a:pt x="575" y="133"/>
                  <a:pt x="560" y="133"/>
                </a:cubicBezTo>
                <a:cubicBezTo>
                  <a:pt x="516" y="177"/>
                  <a:pt x="516" y="177"/>
                  <a:pt x="516" y="177"/>
                </a:cubicBezTo>
                <a:cubicBezTo>
                  <a:pt x="457" y="103"/>
                  <a:pt x="457" y="103"/>
                  <a:pt x="457" y="103"/>
                </a:cubicBezTo>
                <a:lnTo>
                  <a:pt x="486" y="74"/>
                </a:lnTo>
                <a:close/>
                <a:moveTo>
                  <a:pt x="428" y="133"/>
                </a:moveTo>
                <a:lnTo>
                  <a:pt x="428" y="133"/>
                </a:lnTo>
                <a:cubicBezTo>
                  <a:pt x="486" y="206"/>
                  <a:pt x="486" y="206"/>
                  <a:pt x="486" y="206"/>
                </a:cubicBezTo>
                <a:cubicBezTo>
                  <a:pt x="266" y="427"/>
                  <a:pt x="266" y="427"/>
                  <a:pt x="266" y="427"/>
                </a:cubicBezTo>
                <a:cubicBezTo>
                  <a:pt x="251" y="398"/>
                  <a:pt x="207" y="368"/>
                  <a:pt x="207" y="354"/>
                </a:cubicBezTo>
                <a:lnTo>
                  <a:pt x="428" y="133"/>
                </a:lnTo>
                <a:close/>
                <a:moveTo>
                  <a:pt x="236" y="442"/>
                </a:moveTo>
                <a:lnTo>
                  <a:pt x="236" y="442"/>
                </a:lnTo>
                <a:cubicBezTo>
                  <a:pt x="133" y="516"/>
                  <a:pt x="133" y="516"/>
                  <a:pt x="133" y="516"/>
                </a:cubicBezTo>
                <a:cubicBezTo>
                  <a:pt x="118" y="516"/>
                  <a:pt x="118" y="501"/>
                  <a:pt x="118" y="501"/>
                </a:cubicBezTo>
                <a:cubicBezTo>
                  <a:pt x="177" y="398"/>
                  <a:pt x="177" y="398"/>
                  <a:pt x="177" y="398"/>
                </a:cubicBezTo>
                <a:lnTo>
                  <a:pt x="236" y="4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64193" y="3951126"/>
            <a:ext cx="795420" cy="894847"/>
          </a:xfrm>
          <a:custGeom>
            <a:avLst/>
            <a:gdLst>
              <a:gd name="T0" fmla="*/ 149245 w 546"/>
              <a:gd name="T1" fmla="*/ 131958 h 619"/>
              <a:gd name="T2" fmla="*/ 149245 w 546"/>
              <a:gd name="T3" fmla="*/ 131958 h 619"/>
              <a:gd name="T4" fmla="*/ 85283 w 546"/>
              <a:gd name="T5" fmla="*/ 131958 h 619"/>
              <a:gd name="T6" fmla="*/ 79862 w 546"/>
              <a:gd name="T7" fmla="*/ 137337 h 619"/>
              <a:gd name="T8" fmla="*/ 85283 w 546"/>
              <a:gd name="T9" fmla="*/ 147736 h 619"/>
              <a:gd name="T10" fmla="*/ 149245 w 546"/>
              <a:gd name="T11" fmla="*/ 147736 h 619"/>
              <a:gd name="T12" fmla="*/ 154304 w 546"/>
              <a:gd name="T13" fmla="*/ 137337 h 619"/>
              <a:gd name="T14" fmla="*/ 149245 w 546"/>
              <a:gd name="T15" fmla="*/ 131958 h 619"/>
              <a:gd name="T16" fmla="*/ 149245 w 546"/>
              <a:gd name="T17" fmla="*/ 95024 h 619"/>
              <a:gd name="T18" fmla="*/ 149245 w 546"/>
              <a:gd name="T19" fmla="*/ 95024 h 619"/>
              <a:gd name="T20" fmla="*/ 85283 w 546"/>
              <a:gd name="T21" fmla="*/ 95024 h 619"/>
              <a:gd name="T22" fmla="*/ 79862 w 546"/>
              <a:gd name="T23" fmla="*/ 105782 h 619"/>
              <a:gd name="T24" fmla="*/ 85283 w 546"/>
              <a:gd name="T25" fmla="*/ 110802 h 619"/>
              <a:gd name="T26" fmla="*/ 149245 w 546"/>
              <a:gd name="T27" fmla="*/ 110802 h 619"/>
              <a:gd name="T28" fmla="*/ 154304 w 546"/>
              <a:gd name="T29" fmla="*/ 105782 h 619"/>
              <a:gd name="T30" fmla="*/ 149245 w 546"/>
              <a:gd name="T31" fmla="*/ 95024 h 619"/>
              <a:gd name="T32" fmla="*/ 149245 w 546"/>
              <a:gd name="T33" fmla="*/ 0 h 619"/>
              <a:gd name="T34" fmla="*/ 149245 w 546"/>
              <a:gd name="T35" fmla="*/ 0 h 619"/>
              <a:gd name="T36" fmla="*/ 63962 w 546"/>
              <a:gd name="T37" fmla="*/ 0 h 619"/>
              <a:gd name="T38" fmla="*/ 37582 w 546"/>
              <a:gd name="T39" fmla="*/ 26535 h 619"/>
              <a:gd name="T40" fmla="*/ 26741 w 546"/>
              <a:gd name="T41" fmla="*/ 26535 h 619"/>
              <a:gd name="T42" fmla="*/ 0 w 546"/>
              <a:gd name="T43" fmla="*/ 52711 h 619"/>
              <a:gd name="T44" fmla="*/ 0 w 546"/>
              <a:gd name="T45" fmla="*/ 195427 h 619"/>
              <a:gd name="T46" fmla="*/ 26741 w 546"/>
              <a:gd name="T47" fmla="*/ 221603 h 619"/>
              <a:gd name="T48" fmla="*/ 132983 w 546"/>
              <a:gd name="T49" fmla="*/ 221603 h 619"/>
              <a:gd name="T50" fmla="*/ 165145 w 546"/>
              <a:gd name="T51" fmla="*/ 195427 h 619"/>
              <a:gd name="T52" fmla="*/ 170566 w 546"/>
              <a:gd name="T53" fmla="*/ 195427 h 619"/>
              <a:gd name="T54" fmla="*/ 196946 w 546"/>
              <a:gd name="T55" fmla="*/ 168892 h 619"/>
              <a:gd name="T56" fmla="*/ 196946 w 546"/>
              <a:gd name="T57" fmla="*/ 68848 h 619"/>
              <a:gd name="T58" fmla="*/ 196946 w 546"/>
              <a:gd name="T59" fmla="*/ 52711 h 619"/>
              <a:gd name="T60" fmla="*/ 149245 w 546"/>
              <a:gd name="T61" fmla="*/ 0 h 619"/>
              <a:gd name="T62" fmla="*/ 132983 w 546"/>
              <a:gd name="T63" fmla="*/ 211205 h 619"/>
              <a:gd name="T64" fmla="*/ 132983 w 546"/>
              <a:gd name="T65" fmla="*/ 211205 h 619"/>
              <a:gd name="T66" fmla="*/ 26741 w 546"/>
              <a:gd name="T67" fmla="*/ 211205 h 619"/>
              <a:gd name="T68" fmla="*/ 16262 w 546"/>
              <a:gd name="T69" fmla="*/ 195427 h 619"/>
              <a:gd name="T70" fmla="*/ 16262 w 546"/>
              <a:gd name="T71" fmla="*/ 52711 h 619"/>
              <a:gd name="T72" fmla="*/ 26741 w 546"/>
              <a:gd name="T73" fmla="*/ 42313 h 619"/>
              <a:gd name="T74" fmla="*/ 37582 w 546"/>
              <a:gd name="T75" fmla="*/ 42313 h 619"/>
              <a:gd name="T76" fmla="*/ 37582 w 546"/>
              <a:gd name="T77" fmla="*/ 168892 h 619"/>
              <a:gd name="T78" fmla="*/ 63962 w 546"/>
              <a:gd name="T79" fmla="*/ 195427 h 619"/>
              <a:gd name="T80" fmla="*/ 149245 w 546"/>
              <a:gd name="T81" fmla="*/ 195427 h 619"/>
              <a:gd name="T82" fmla="*/ 132983 w 546"/>
              <a:gd name="T83" fmla="*/ 211205 h 619"/>
              <a:gd name="T84" fmla="*/ 186466 w 546"/>
              <a:gd name="T85" fmla="*/ 168892 h 619"/>
              <a:gd name="T86" fmla="*/ 186466 w 546"/>
              <a:gd name="T87" fmla="*/ 168892 h 619"/>
              <a:gd name="T88" fmla="*/ 170566 w 546"/>
              <a:gd name="T89" fmla="*/ 179649 h 619"/>
              <a:gd name="T90" fmla="*/ 63962 w 546"/>
              <a:gd name="T91" fmla="*/ 179649 h 619"/>
              <a:gd name="T92" fmla="*/ 48062 w 546"/>
              <a:gd name="T93" fmla="*/ 168892 h 619"/>
              <a:gd name="T94" fmla="*/ 48062 w 546"/>
              <a:gd name="T95" fmla="*/ 26535 h 619"/>
              <a:gd name="T96" fmla="*/ 63962 w 546"/>
              <a:gd name="T97" fmla="*/ 10399 h 619"/>
              <a:gd name="T98" fmla="*/ 132983 w 546"/>
              <a:gd name="T99" fmla="*/ 10399 h 619"/>
              <a:gd name="T100" fmla="*/ 132983 w 546"/>
              <a:gd name="T101" fmla="*/ 42313 h 619"/>
              <a:gd name="T102" fmla="*/ 165145 w 546"/>
              <a:gd name="T103" fmla="*/ 68848 h 619"/>
              <a:gd name="T104" fmla="*/ 186466 w 546"/>
              <a:gd name="T105" fmla="*/ 68848 h 619"/>
              <a:gd name="T106" fmla="*/ 186466 w 546"/>
              <a:gd name="T107" fmla="*/ 168892 h 619"/>
              <a:gd name="T108" fmla="*/ 165145 w 546"/>
              <a:gd name="T109" fmla="*/ 52711 h 619"/>
              <a:gd name="T110" fmla="*/ 165145 w 546"/>
              <a:gd name="T111" fmla="*/ 52711 h 619"/>
              <a:gd name="T112" fmla="*/ 149245 w 546"/>
              <a:gd name="T113" fmla="*/ 31555 h 619"/>
              <a:gd name="T114" fmla="*/ 149245 w 546"/>
              <a:gd name="T115" fmla="*/ 10399 h 619"/>
              <a:gd name="T116" fmla="*/ 149245 w 546"/>
              <a:gd name="T117" fmla="*/ 10399 h 619"/>
              <a:gd name="T118" fmla="*/ 186466 w 546"/>
              <a:gd name="T119" fmla="*/ 52711 h 619"/>
              <a:gd name="T120" fmla="*/ 165145 w 546"/>
              <a:gd name="T121" fmla="*/ 52711 h 61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546" h="619">
                <a:moveTo>
                  <a:pt x="413" y="368"/>
                </a:moveTo>
                <a:lnTo>
                  <a:pt x="413" y="368"/>
                </a:lnTo>
                <a:cubicBezTo>
                  <a:pt x="236" y="368"/>
                  <a:pt x="236" y="368"/>
                  <a:pt x="236" y="368"/>
                </a:cubicBezTo>
                <a:cubicBezTo>
                  <a:pt x="221" y="368"/>
                  <a:pt x="221" y="383"/>
                  <a:pt x="221" y="383"/>
                </a:cubicBezTo>
                <a:cubicBezTo>
                  <a:pt x="221" y="398"/>
                  <a:pt x="221" y="412"/>
                  <a:pt x="236" y="412"/>
                </a:cubicBezTo>
                <a:cubicBezTo>
                  <a:pt x="413" y="412"/>
                  <a:pt x="413" y="412"/>
                  <a:pt x="413" y="412"/>
                </a:cubicBezTo>
                <a:cubicBezTo>
                  <a:pt x="427" y="412"/>
                  <a:pt x="427" y="398"/>
                  <a:pt x="427" y="383"/>
                </a:cubicBezTo>
                <a:cubicBezTo>
                  <a:pt x="427" y="383"/>
                  <a:pt x="427" y="368"/>
                  <a:pt x="413" y="368"/>
                </a:cubicBezTo>
                <a:close/>
                <a:moveTo>
                  <a:pt x="413" y="265"/>
                </a:moveTo>
                <a:lnTo>
                  <a:pt x="413" y="265"/>
                </a:lnTo>
                <a:cubicBezTo>
                  <a:pt x="236" y="265"/>
                  <a:pt x="236" y="265"/>
                  <a:pt x="236" y="265"/>
                </a:cubicBezTo>
                <a:cubicBezTo>
                  <a:pt x="221" y="265"/>
                  <a:pt x="221" y="280"/>
                  <a:pt x="221" y="295"/>
                </a:cubicBezTo>
                <a:cubicBezTo>
                  <a:pt x="221" y="295"/>
                  <a:pt x="221" y="309"/>
                  <a:pt x="236" y="309"/>
                </a:cubicBezTo>
                <a:cubicBezTo>
                  <a:pt x="413" y="309"/>
                  <a:pt x="413" y="309"/>
                  <a:pt x="413" y="309"/>
                </a:cubicBezTo>
                <a:cubicBezTo>
                  <a:pt x="427" y="309"/>
                  <a:pt x="427" y="295"/>
                  <a:pt x="427" y="295"/>
                </a:cubicBezTo>
                <a:cubicBezTo>
                  <a:pt x="427" y="280"/>
                  <a:pt x="427" y="265"/>
                  <a:pt x="413" y="265"/>
                </a:cubicBezTo>
                <a:close/>
                <a:moveTo>
                  <a:pt x="413" y="0"/>
                </a:moveTo>
                <a:lnTo>
                  <a:pt x="413" y="0"/>
                </a:lnTo>
                <a:lnTo>
                  <a:pt x="177" y="0"/>
                </a:lnTo>
                <a:cubicBezTo>
                  <a:pt x="133" y="0"/>
                  <a:pt x="104" y="29"/>
                  <a:pt x="10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30" y="74"/>
                  <a:pt x="0" y="118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74" y="618"/>
                </a:cubicBezTo>
                <a:cubicBezTo>
                  <a:pt x="368" y="618"/>
                  <a:pt x="368" y="618"/>
                  <a:pt x="368" y="618"/>
                </a:cubicBezTo>
                <a:cubicBezTo>
                  <a:pt x="413" y="618"/>
                  <a:pt x="457" y="589"/>
                  <a:pt x="457" y="545"/>
                </a:cubicBezTo>
                <a:cubicBezTo>
                  <a:pt x="472" y="545"/>
                  <a:pt x="472" y="545"/>
                  <a:pt x="472" y="545"/>
                </a:cubicBezTo>
                <a:cubicBezTo>
                  <a:pt x="516" y="545"/>
                  <a:pt x="545" y="501"/>
                  <a:pt x="545" y="471"/>
                </a:cubicBezTo>
                <a:cubicBezTo>
                  <a:pt x="545" y="192"/>
                  <a:pt x="545" y="192"/>
                  <a:pt x="545" y="192"/>
                </a:cubicBezTo>
                <a:cubicBezTo>
                  <a:pt x="545" y="147"/>
                  <a:pt x="545" y="147"/>
                  <a:pt x="545" y="147"/>
                </a:cubicBezTo>
                <a:lnTo>
                  <a:pt x="413" y="0"/>
                </a:lnTo>
                <a:close/>
                <a:moveTo>
                  <a:pt x="368" y="589"/>
                </a:moveTo>
                <a:lnTo>
                  <a:pt x="368" y="589"/>
                </a:lnTo>
                <a:cubicBezTo>
                  <a:pt x="74" y="589"/>
                  <a:pt x="74" y="589"/>
                  <a:pt x="74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45" y="133"/>
                  <a:pt x="59" y="118"/>
                  <a:pt x="74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471"/>
                  <a:pt x="104" y="471"/>
                  <a:pt x="104" y="471"/>
                </a:cubicBezTo>
                <a:cubicBezTo>
                  <a:pt x="104" y="501"/>
                  <a:pt x="133" y="545"/>
                  <a:pt x="177" y="545"/>
                </a:cubicBezTo>
                <a:cubicBezTo>
                  <a:pt x="413" y="545"/>
                  <a:pt x="413" y="545"/>
                  <a:pt x="413" y="545"/>
                </a:cubicBezTo>
                <a:cubicBezTo>
                  <a:pt x="413" y="559"/>
                  <a:pt x="398" y="589"/>
                  <a:pt x="368" y="589"/>
                </a:cubicBezTo>
                <a:close/>
                <a:moveTo>
                  <a:pt x="516" y="471"/>
                </a:moveTo>
                <a:lnTo>
                  <a:pt x="516" y="471"/>
                </a:lnTo>
                <a:cubicBezTo>
                  <a:pt x="516" y="486"/>
                  <a:pt x="486" y="501"/>
                  <a:pt x="472" y="501"/>
                </a:cubicBezTo>
                <a:cubicBezTo>
                  <a:pt x="177" y="501"/>
                  <a:pt x="177" y="501"/>
                  <a:pt x="177" y="501"/>
                </a:cubicBezTo>
                <a:cubicBezTo>
                  <a:pt x="163" y="501"/>
                  <a:pt x="133" y="486"/>
                  <a:pt x="133" y="471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33" y="59"/>
                  <a:pt x="163" y="29"/>
                  <a:pt x="177" y="29"/>
                </a:cubicBezTo>
                <a:cubicBezTo>
                  <a:pt x="368" y="29"/>
                  <a:pt x="368" y="29"/>
                  <a:pt x="368" y="29"/>
                </a:cubicBezTo>
                <a:cubicBezTo>
                  <a:pt x="368" y="74"/>
                  <a:pt x="368" y="118"/>
                  <a:pt x="368" y="118"/>
                </a:cubicBezTo>
                <a:cubicBezTo>
                  <a:pt x="368" y="147"/>
                  <a:pt x="413" y="192"/>
                  <a:pt x="457" y="192"/>
                </a:cubicBezTo>
                <a:cubicBezTo>
                  <a:pt x="457" y="192"/>
                  <a:pt x="472" y="192"/>
                  <a:pt x="516" y="192"/>
                </a:cubicBezTo>
                <a:lnTo>
                  <a:pt x="516" y="471"/>
                </a:lnTo>
                <a:close/>
                <a:moveTo>
                  <a:pt x="457" y="147"/>
                </a:moveTo>
                <a:lnTo>
                  <a:pt x="457" y="147"/>
                </a:lnTo>
                <a:cubicBezTo>
                  <a:pt x="427" y="147"/>
                  <a:pt x="413" y="118"/>
                  <a:pt x="413" y="88"/>
                </a:cubicBezTo>
                <a:cubicBezTo>
                  <a:pt x="413" y="88"/>
                  <a:pt x="413" y="74"/>
                  <a:pt x="413" y="29"/>
                </a:cubicBezTo>
                <a:cubicBezTo>
                  <a:pt x="516" y="147"/>
                  <a:pt x="516" y="147"/>
                  <a:pt x="516" y="147"/>
                </a:cubicBezTo>
                <a:lnTo>
                  <a:pt x="457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91431" tIns="45716" rIns="91431" bIns="45716" anchor="ctr"/>
          <a:lstStyle/>
          <a:p>
            <a:endParaRPr lang="en-US"/>
          </a:p>
        </p:txBody>
      </p: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21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400" dirty="0" smtClean="0">
                  <a:solidFill>
                    <a:srgbClr val="404040"/>
                  </a:solidFill>
                  <a:latin typeface="Bebas Neue" panose="020B0606020202050201" pitchFamily="34" charset="0"/>
                </a:rPr>
                <a:t>关联关系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613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8004175" y="4500563"/>
            <a:ext cx="612775" cy="0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6437313" y="5705475"/>
            <a:ext cx="239520" cy="193675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>
            <a:spLocks noChangeShapeType="1"/>
          </p:cNvSpPr>
          <p:nvPr/>
        </p:nvSpPr>
        <p:spPr bwMode="auto">
          <a:xfrm flipV="1">
            <a:off x="6675206" y="5897395"/>
            <a:ext cx="790807" cy="1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3568700" y="3146425"/>
            <a:ext cx="611188" cy="0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>
            <a:spLocks noChangeShapeType="1"/>
          </p:cNvSpPr>
          <p:nvPr/>
        </p:nvSpPr>
        <p:spPr bwMode="auto">
          <a:xfrm flipH="1" flipV="1">
            <a:off x="5482663" y="1611313"/>
            <a:ext cx="283137" cy="261937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4549775" y="1613685"/>
            <a:ext cx="934812" cy="1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16725" y="2619375"/>
            <a:ext cx="1203325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986425" y="2821671"/>
            <a:ext cx="820291" cy="646331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99100" y="1860550"/>
            <a:ext cx="1204913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60043" y="1991573"/>
            <a:ext cx="883025" cy="686726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00850" y="3975100"/>
            <a:ext cx="1203325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933710" y="4137980"/>
            <a:ext cx="925722" cy="686726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94175" y="3976688"/>
            <a:ext cx="1203325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72198" y="4175176"/>
            <a:ext cx="828254" cy="686726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79888" y="2619375"/>
            <a:ext cx="1204912" cy="1050925"/>
          </a:xfrm>
          <a:prstGeom prst="hexagon">
            <a:avLst>
              <a:gd name="adj" fmla="val 24998"/>
              <a:gd name="vf" fmla="val 11547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79079" y="2821671"/>
            <a:ext cx="821373" cy="646331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06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99100" y="4679950"/>
            <a:ext cx="1204913" cy="1052513"/>
          </a:xfrm>
          <a:prstGeom prst="hexagon">
            <a:avLst>
              <a:gd name="adj" fmla="val 24998"/>
              <a:gd name="vf" fmla="val 11547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70117" y="4883040"/>
            <a:ext cx="821374" cy="646331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zh-CN" altLang="en-US" sz="3600" baseline="-30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57788" y="3006725"/>
            <a:ext cx="1887537" cy="1592263"/>
          </a:xfrm>
          <a:prstGeom prst="hexagon">
            <a:avLst>
              <a:gd name="adj" fmla="val 24998"/>
              <a:gd name="vf" fmla="val 115470"/>
            </a:avLst>
          </a:prstGeom>
          <a:solidFill>
            <a:srgbClr val="FFC000"/>
          </a:solidFill>
          <a:ln>
            <a:noFill/>
          </a:ln>
          <a:extLst/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88357" y="2157816"/>
            <a:ext cx="725886" cy="338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REITs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80450" y="2492161"/>
            <a:ext cx="2735695" cy="757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lvl="0" eaLnBrk="1" hangingPunct="1">
              <a:buNone/>
            </a:pP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通过与开发商（或独资）成立基金公司，由投资银行出资参与项目开发并完成后续管理工作（也可以有第三方公司管理）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>
            <a:spLocks noChangeShapeType="1"/>
          </p:cNvSpPr>
          <p:nvPr/>
        </p:nvSpPr>
        <p:spPr bwMode="auto">
          <a:xfrm flipV="1">
            <a:off x="7748588" y="2370138"/>
            <a:ext cx="205884" cy="261937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7953073" y="2372510"/>
            <a:ext cx="679752" cy="1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138736" y="3488856"/>
            <a:ext cx="18986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>
            <a:spLocks noChangeShapeType="1"/>
          </p:cNvSpPr>
          <p:nvPr/>
        </p:nvSpPr>
        <p:spPr bwMode="auto">
          <a:xfrm rot="10800000" flipV="1">
            <a:off x="4255123" y="5018265"/>
            <a:ext cx="205884" cy="261937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>
            <a:spLocks noChangeShapeType="1"/>
          </p:cNvSpPr>
          <p:nvPr/>
        </p:nvSpPr>
        <p:spPr bwMode="auto">
          <a:xfrm rot="10800000">
            <a:off x="3576770" y="5277829"/>
            <a:ext cx="679752" cy="1"/>
          </a:xfrm>
          <a:prstGeom prst="line">
            <a:avLst/>
          </a:prstGeom>
          <a:noFill/>
          <a:ln w="12700">
            <a:solidFill>
              <a:srgbClr val="40404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80450" y="4233679"/>
            <a:ext cx="2492972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证券</a:t>
            </a:r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化</a:t>
            </a:r>
            <a:endParaRPr lang="en-US" altLang="zh-CN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以租金和商业收入为现金</a:t>
            </a: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流证券化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42213" y="5372100"/>
            <a:ext cx="1005385" cy="338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财富平台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42213" y="5704112"/>
            <a:ext cx="2784042" cy="59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lvl="0" eaLnBrk="1" hangingPunct="1">
              <a:buNone/>
            </a:pP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通过财富平台完成资产的整理并通过公</a:t>
            </a:r>
            <a:r>
              <a:rPr lang="en-US" altLang="zh-CN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私</a:t>
            </a:r>
            <a:r>
              <a:rPr lang="en-US" altLang="zh-CN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募资金或打包成证券化产品销售</a:t>
            </a:r>
            <a:r>
              <a:rPr lang="en-US" altLang="zh-CN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法律</a:t>
            </a:r>
            <a:r>
              <a:rPr lang="en-US" altLang="zh-CN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27078" y="2895947"/>
            <a:ext cx="1005385" cy="338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后台服务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12800" y="3214417"/>
            <a:ext cx="2676525" cy="59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lvl="0" algn="r" eaLnBrk="1" hangingPunct="1">
              <a:buNone/>
            </a:pP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如何通过平台化将产品从“原材料”到成品的包装和销售，成为后台服务最主要的方式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41047" y="4894752"/>
            <a:ext cx="1005385" cy="338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财富管理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12800" y="5176717"/>
            <a:ext cx="2701957" cy="757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r" eaLnBrk="1" hangingPunct="1">
              <a:buNone/>
            </a:pP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用户通过平台购买的产品不但可以赎回，还可以通过不断注资完成资产的增值，也可以通过抵押形式再次获得资产，实现弹性理财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56509" y="1696420"/>
            <a:ext cx="2688504" cy="59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r" eaLnBrk="1" hangingPunct="1">
              <a:buNone/>
            </a:pPr>
            <a:r>
              <a:rPr lang="zh-CN" altLang="en-US" sz="12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随着国内租凭用地的大量供应，传统开发商的经营模式发生重大改变，通过资产证券化解决融资</a:t>
            </a: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2622051" y="1369008"/>
            <a:ext cx="1893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房地产融资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Group 38出自【趣你的PPT】(微信:qunideppt)：最优质的PPT资源库"/>
          <p:cNvGrpSpPr/>
          <p:nvPr/>
        </p:nvGrpSpPr>
        <p:grpSpPr>
          <a:xfrm>
            <a:off x="292512" y="271343"/>
            <a:ext cx="3264318" cy="306802"/>
            <a:chOff x="292512" y="271343"/>
            <a:chExt cx="3264318" cy="306802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 rot="2652504">
              <a:off x="703257" y="279513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/>
            <p:nvPr/>
          </p:nvSpPr>
          <p:spPr>
            <a:xfrm rot="2652504">
              <a:off x="292512" y="279511"/>
              <a:ext cx="290467" cy="290467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 rot="2652504">
              <a:off x="535424" y="313621"/>
              <a:ext cx="222253" cy="22225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 txBox="1">
              <a:spLocks/>
            </p:cNvSpPr>
            <p:nvPr/>
          </p:nvSpPr>
          <p:spPr>
            <a:xfrm>
              <a:off x="1125441" y="271343"/>
              <a:ext cx="2431389" cy="306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400" dirty="0" smtClean="0">
                  <a:solidFill>
                    <a:srgbClr val="404040"/>
                  </a:solidFill>
                  <a:latin typeface="Bebas Neue" panose="020B0606020202050201" pitchFamily="34" charset="0"/>
                </a:rPr>
                <a:t>信息体系</a:t>
              </a:r>
              <a:endParaRPr lang="en-US" altLang="zh-CN" sz="2400" dirty="0">
                <a:solidFill>
                  <a:srgbClr val="404040"/>
                </a:solidFill>
                <a:latin typeface="Bebas Neue" panose="020B0606020202050201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9188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1481</Words>
  <Application>Microsoft Office PowerPoint</Application>
  <PresentationFormat>Custom</PresentationFormat>
  <Paragraphs>178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yun814</dc:creator>
  <cp:lastModifiedBy>Huang, Daoxing </cp:lastModifiedBy>
  <cp:revision>84</cp:revision>
  <dcterms:created xsi:type="dcterms:W3CDTF">2016-12-12T04:38:01Z</dcterms:created>
  <dcterms:modified xsi:type="dcterms:W3CDTF">2017-10-26T03:23:46Z</dcterms:modified>
</cp:coreProperties>
</file>

<file path=docProps/thumbnail.jpeg>
</file>